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handoutMasterIdLst>
    <p:handoutMasterId r:id="rId24"/>
  </p:handoutMasterIdLst>
  <p:sldIdLst>
    <p:sldId id="256" r:id="rId2"/>
    <p:sldId id="258" r:id="rId3"/>
    <p:sldId id="265" r:id="rId4"/>
    <p:sldId id="257" r:id="rId5"/>
    <p:sldId id="328" r:id="rId6"/>
    <p:sldId id="326" r:id="rId7"/>
    <p:sldId id="304" r:id="rId8"/>
    <p:sldId id="264" r:id="rId9"/>
    <p:sldId id="267" r:id="rId10"/>
    <p:sldId id="266" r:id="rId11"/>
    <p:sldId id="268" r:id="rId12"/>
    <p:sldId id="309" r:id="rId13"/>
    <p:sldId id="335" r:id="rId14"/>
    <p:sldId id="317" r:id="rId15"/>
    <p:sldId id="325" r:id="rId16"/>
    <p:sldId id="327" r:id="rId17"/>
    <p:sldId id="259" r:id="rId18"/>
    <p:sldId id="336" r:id="rId19"/>
    <p:sldId id="337" r:id="rId20"/>
    <p:sldId id="338"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p:restoredTop sz="94674"/>
  </p:normalViewPr>
  <p:slideViewPr>
    <p:cSldViewPr snapToGrid="0" snapToObjects="1">
      <p:cViewPr varScale="1">
        <p:scale>
          <a:sx n="98" d="100"/>
          <a:sy n="98" d="100"/>
        </p:scale>
        <p:origin x="208" y="74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3CE1BB-E0AE-2E47-AC9D-A7C721C0882A}" type="datetimeFigureOut">
              <a:rPr lang="en-US" smtClean="0"/>
              <a:t>5/10/22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00667A-AA24-9F4C-A540-7B23FAD4CEA2}" type="slidenum">
              <a:rPr lang="en-US" smtClean="0"/>
              <a:t>‹#›</a:t>
            </a:fld>
            <a:endParaRPr lang="en-US" dirty="0"/>
          </a:p>
        </p:txBody>
      </p:sp>
    </p:spTree>
    <p:extLst>
      <p:ext uri="{BB962C8B-B14F-4D97-AF65-F5344CB8AC3E}">
        <p14:creationId xmlns:p14="http://schemas.microsoft.com/office/powerpoint/2010/main" val="33002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38869-498A-154C-9B74-3DAC8870F58C}" type="datetimeFigureOut">
              <a:rPr lang="en-US" smtClean="0"/>
              <a:t>5/10/22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0C199-F275-184F-BBA6-DF4479E79DCE}" type="slidenum">
              <a:rPr lang="en-US" smtClean="0"/>
              <a:t>‹#›</a:t>
            </a:fld>
            <a:endParaRPr lang="en-US" dirty="0"/>
          </a:p>
        </p:txBody>
      </p:sp>
    </p:spTree>
    <p:extLst>
      <p:ext uri="{BB962C8B-B14F-4D97-AF65-F5344CB8AC3E}">
        <p14:creationId xmlns:p14="http://schemas.microsoft.com/office/powerpoint/2010/main" val="7521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C54B2A-5B3D-F244-910C-3005F59BB13B}" type="datetimeFigureOut">
              <a:rPr lang="en-US" smtClean="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007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54B2A-5B3D-F244-910C-3005F59BB13B}" type="datetimeFigureOut">
              <a:rPr lang="en-US" smtClean="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91768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54B2A-5B3D-F244-910C-3005F59BB13B}" type="datetimeFigureOut">
              <a:rPr lang="en-US" smtClean="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0388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C54B2A-5B3D-F244-910C-3005F59BB13B}" type="datetimeFigureOut">
              <a:rPr lang="en-US" smtClean="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57491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54B2A-5B3D-F244-910C-3005F59BB13B}" type="datetimeFigureOut">
              <a:rPr lang="en-US" smtClean="0"/>
              <a:t>5/10/22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11137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54B2A-5B3D-F244-910C-3005F59BB13B}" type="datetimeFigureOut">
              <a:rPr lang="en-US" smtClean="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0099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C54B2A-5B3D-F244-910C-3005F59BB13B}" type="datetimeFigureOut">
              <a:rPr lang="en-US" smtClean="0"/>
              <a:t>5/10/22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96821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C54B2A-5B3D-F244-910C-3005F59BB13B}" type="datetimeFigureOut">
              <a:rPr lang="en-US" smtClean="0"/>
              <a:t>5/10/22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26468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54B2A-5B3D-F244-910C-3005F59BB13B}" type="datetimeFigureOut">
              <a:rPr lang="en-US" smtClean="0"/>
              <a:t>5/10/22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90018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54B2A-5B3D-F244-910C-3005F59BB13B}" type="datetimeFigureOut">
              <a:rPr lang="en-US" smtClean="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113646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54B2A-5B3D-F244-910C-3005F59BB13B}" type="datetimeFigureOut">
              <a:rPr lang="en-US" smtClean="0"/>
              <a:t>5/10/22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EFA301-5AA0-DD4A-BE1E-B4F84B826A5C}" type="slidenum">
              <a:rPr lang="en-US" smtClean="0"/>
              <a:t>‹#›</a:t>
            </a:fld>
            <a:endParaRPr lang="en-US" dirty="0"/>
          </a:p>
        </p:txBody>
      </p:sp>
    </p:spTree>
    <p:extLst>
      <p:ext uri="{BB962C8B-B14F-4D97-AF65-F5344CB8AC3E}">
        <p14:creationId xmlns:p14="http://schemas.microsoft.com/office/powerpoint/2010/main" val="88366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54B2A-5B3D-F244-910C-3005F59BB13B}" type="datetimeFigureOut">
              <a:rPr lang="en-US" smtClean="0"/>
              <a:t>5/10/22</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FA301-5AA0-DD4A-BE1E-B4F84B826A5C}" type="slidenum">
              <a:rPr lang="en-US" smtClean="0"/>
              <a:t>‹#›</a:t>
            </a:fld>
            <a:endParaRPr lang="en-US" dirty="0"/>
          </a:p>
        </p:txBody>
      </p:sp>
    </p:spTree>
    <p:extLst>
      <p:ext uri="{BB962C8B-B14F-4D97-AF65-F5344CB8AC3E}">
        <p14:creationId xmlns:p14="http://schemas.microsoft.com/office/powerpoint/2010/main" val="1220111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policyinstitute.org/product/understanding-teacher-shortages-interactive" TargetMode="External"/><Relationship Id="rId7" Type="http://schemas.openxmlformats.org/officeDocument/2006/relationships/hyperlink" Target="https://www.ed.gov/oii-news/teacher-compensati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ctq.org/publications/Smart-Money-2.0?gclid=CjwKCAjw7--KBhAMEiwAxfpkWNMWSkQ6wUZ-SYq8-s3dV5zwhEAygfjmcFD--hRL78hQwrtga6RATBoCDkEQAvD_BwE#takeways" TargetMode="External"/><Relationship Id="rId5" Type="http://schemas.openxmlformats.org/officeDocument/2006/relationships/hyperlink" Target="https://www.bea.gov/data/prices-inflation/regional-price-parities-state-and-metro-area" TargetMode="External"/><Relationship Id="rId4" Type="http://schemas.openxmlformats.org/officeDocument/2006/relationships/hyperlink" Target="https://www.nctq.org/blog/Upping-the-ante:-The-current-state-of-teacher-pay-in-the-nations-large-school-distric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allethub.com/edu/best-and-worst-states-for-teachers/7159/#main-finding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learningpolicyinstitute.org/product/understanding-teacher-compensation-state-by-state-analysis?utm_source=LPI+Master+List&amp;utm_campaign=f8e3bb88e9-LPIMC_TeacherWages_2022_04_14&amp;utm_medium=email&amp;utm_term=0_7e60dfa1d8-f8e3bb88e9-42304015m/track/click?u=b782a693c833f2f6175285baa&amp;id=1f1e824fd5&amp;e=4c7458ab60" TargetMode="External"/><Relationship Id="rId4" Type="http://schemas.openxmlformats.org/officeDocument/2006/relationships/hyperlink" Target="https://www.nea.org/resource-library/teacher-pay-and-student-spending-how-does-your-state-ra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cs.org/50-state-comparison-teacher-employment-contract-policie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eric.ed.gov/?id=ED606883" TargetMode="External"/><Relationship Id="rId4" Type="http://schemas.openxmlformats.org/officeDocument/2006/relationships/hyperlink" Target="https://www.ecs.org/50-state-comparison-teacher-license-reciprocit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hehill.com/blogs/congress-blog/education/584636-school-staffing-shortages-cant-wait-the-biden-administration-is?rl=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learningpolicyinstitute.org/blog/covid-analysis-american-rescue-plan-act-202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cs.org/state-information-request-addressing-teacher-shortages-through-licensure-flexibility/"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nctq.org/publications/State-of-the-States-2021:-Teacher-Preparation-Policy#conclusion" TargetMode="External"/><Relationship Id="rId4" Type="http://schemas.openxmlformats.org/officeDocument/2006/relationships/hyperlink" Target="https://www.ecs.org/state-education-policy-watch-li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aspa.org/aaspa-legislative-prioritie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lly@aaspa.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elly@aaspa.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tq.org/blog/Are-teachers-quitting"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acte.org/resources/colleges-of-education-a-national-portra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act.org/content/dam/act/unsecured/documents/pdfs/Encouraging-More-HS-Students-to-Consider-Teaching.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acte.org/2020/10/aacte-issue-briefs-examine-education-degrees-trends-and-future-implications-for-teacher-workforc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ncoura.org/the-teachers-are-not-alrigh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policyinstitute.org/blog/impact-covid-19-recession-teaching-position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brookings.edu/blog/brown-center-chalkboard/2021/09/08/how-the-pandemic-has-changed-teachers-commitment-to-remaining-in-the-classro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rand.org/pubs/research_reports/RRA1108-1.html" TargetMode="External"/><Relationship Id="rId5" Type="http://schemas.openxmlformats.org/officeDocument/2006/relationships/hyperlink" Target="https://nces.ed.gov/pubsearch/pubsinfo.asp?pubid=2018144" TargetMode="External"/><Relationship Id="rId4" Type="http://schemas.openxmlformats.org/officeDocument/2006/relationships/hyperlink" Target="https://files.eric.ed.gov/fulltext/ED579971.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policyinstitute.org/about-teacher-turnover-calculation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7262" y="3602038"/>
            <a:ext cx="10904740" cy="1655762"/>
          </a:xfrm>
        </p:spPr>
        <p:txBody>
          <a:bodyPr>
            <a:normAutofit/>
          </a:bodyPr>
          <a:lstStyle/>
          <a:p>
            <a:r>
              <a:rPr lang="en-US" dirty="0"/>
              <a:t>Kelly Coash-Johnson</a:t>
            </a:r>
          </a:p>
          <a:p>
            <a:r>
              <a:rPr lang="en-US" dirty="0"/>
              <a:t>Executive Director</a:t>
            </a:r>
          </a:p>
          <a:p>
            <a:r>
              <a:rPr lang="en-US" dirty="0"/>
              <a:t>AASPA</a:t>
            </a:r>
          </a:p>
          <a:p>
            <a:endParaRPr lang="en-US" dirty="0"/>
          </a:p>
        </p:txBody>
      </p:sp>
      <p:cxnSp>
        <p:nvCxnSpPr>
          <p:cNvPr id="9" name="Straight Connector 8"/>
          <p:cNvCxnSpPr/>
          <p:nvPr/>
        </p:nvCxnSpPr>
        <p:spPr>
          <a:xfrm>
            <a:off x="4479406" y="350996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0" y="2"/>
            <a:ext cx="12192000" cy="6901531"/>
            <a:chOff x="0" y="0"/>
            <a:chExt cx="12192000" cy="6901531"/>
          </a:xfrm>
        </p:grpSpPr>
        <p:sp>
          <p:nvSpPr>
            <p:cNvPr id="12" name="Rectangle 11"/>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Box 12"/>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15" name="Rectangle 14"/>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299962"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sp>
        <p:nvSpPr>
          <p:cNvPr id="18" name="Content Placeholder 12"/>
          <p:cNvSpPr txBox="1">
            <a:spLocks/>
          </p:cNvSpPr>
          <p:nvPr/>
        </p:nvSpPr>
        <p:spPr>
          <a:xfrm>
            <a:off x="2286000" y="1208089"/>
            <a:ext cx="8229600" cy="2209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800" dirty="0"/>
              <a:t>National Update on Recruitment/Hiring Trends/Educator Pipeline</a:t>
            </a:r>
            <a:endParaRPr lang="en-US" sz="2800" b="1" dirty="0"/>
          </a:p>
        </p:txBody>
      </p:sp>
    </p:spTree>
    <p:extLst>
      <p:ext uri="{BB962C8B-B14F-4D97-AF65-F5344CB8AC3E}">
        <p14:creationId xmlns:p14="http://schemas.microsoft.com/office/powerpoint/2010/main" val="1476749579"/>
      </p:ext>
    </p:extLst>
  </p:cSld>
  <p:clrMapOvr>
    <a:masterClrMapping/>
  </p:clrMapOvr>
  <mc:AlternateContent xmlns:mc="http://schemas.openxmlformats.org/markup-compatibility/2006" xmlns:p14="http://schemas.microsoft.com/office/powerpoint/2010/main">
    <mc:Choice Requires="p14">
      <p:transition spd="slow" p14:dur="2000" advTm="5724"/>
    </mc:Choice>
    <mc:Fallback xmlns="">
      <p:transition spd="slow" advTm="57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are we here?</a:t>
            </a:r>
          </a:p>
        </p:txBody>
      </p:sp>
      <p:sp>
        <p:nvSpPr>
          <p:cNvPr id="13" name="Content Placeholder 2"/>
          <p:cNvSpPr txBox="1">
            <a:spLocks/>
          </p:cNvSpPr>
          <p:nvPr/>
        </p:nvSpPr>
        <p:spPr>
          <a:xfrm>
            <a:off x="1415876" y="1568630"/>
            <a:ext cx="9748261" cy="4403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4. Teacher Pay </a:t>
            </a:r>
            <a:r>
              <a:rPr lang="mr-IN" sz="2400" b="1" dirty="0"/>
              <a:t>–</a:t>
            </a:r>
            <a:r>
              <a:rPr lang="en-US" sz="2400" b="1" dirty="0"/>
              <a:t> Will money solve all our problems?</a:t>
            </a:r>
            <a:endParaRPr lang="en-US" sz="2700" b="1" dirty="0"/>
          </a:p>
          <a:p>
            <a:pPr>
              <a:buFont typeface="Arial" charset="0"/>
              <a:buChar char="•"/>
            </a:pPr>
            <a:r>
              <a:rPr lang="en-US" sz="2000" dirty="0"/>
              <a:t>How does your state compare / How does your school compare?</a:t>
            </a:r>
          </a:p>
          <a:p>
            <a:pPr marL="457200" lvl="1" indent="0">
              <a:buNone/>
            </a:pPr>
            <a:r>
              <a:rPr lang="en-US" sz="1600" dirty="0">
                <a:hlinkClick r:id="rId3"/>
              </a:rPr>
              <a:t>https://learningpolicyinstitute.org/product/understanding-teacher-shortages-interactive</a:t>
            </a:r>
            <a:endParaRPr lang="en-US" sz="1600" dirty="0"/>
          </a:p>
          <a:p>
            <a:pPr marL="457200" lvl="1" indent="0">
              <a:buNone/>
            </a:pPr>
            <a:r>
              <a:rPr lang="en-US" sz="1600" dirty="0"/>
              <a:t>The current state of teacher pay in the nation’s large school districts - </a:t>
            </a:r>
            <a:r>
              <a:rPr lang="en-US" sz="1600" dirty="0">
                <a:hlinkClick r:id="rId4"/>
              </a:rPr>
              <a:t>https://www.nctq.org/blog/Upping-the-ante:-The-current-state-of-teacher-pay-in-the-nations-large-school-districts</a:t>
            </a:r>
            <a:endParaRPr lang="en-US" sz="1600" dirty="0">
              <a:highlight>
                <a:srgbClr val="C0C0C0"/>
              </a:highlight>
            </a:endParaRPr>
          </a:p>
          <a:p>
            <a:pPr algn="thaiDist"/>
            <a:r>
              <a:rPr lang="en-US" sz="2000" dirty="0"/>
              <a:t>The salary for a first-year teacher with a bachelor's degree ranges from approximately $35,000 to just above $59,000, </a:t>
            </a:r>
            <a:r>
              <a:rPr lang="en-US" sz="2000" dirty="0">
                <a:solidFill>
                  <a:srgbClr val="002060"/>
                </a:solidFill>
                <a:hlinkClick r:id="rId5">
                  <a:extLst>
                    <a:ext uri="{A12FA001-AC4F-418D-AE19-62706E023703}">
                      <ahyp:hlinkClr xmlns:ahyp="http://schemas.microsoft.com/office/drawing/2018/hyperlinkcolor" val="tx"/>
                    </a:ext>
                  </a:extLst>
                </a:hlinkClick>
              </a:rPr>
              <a:t>adjusted for cost of living</a:t>
            </a:r>
            <a:r>
              <a:rPr lang="en-US" sz="2000" dirty="0">
                <a:solidFill>
                  <a:srgbClr val="002060"/>
                </a:solidFill>
              </a:rPr>
              <a:t>.</a:t>
            </a:r>
            <a:endParaRPr lang="en-US" sz="2000" dirty="0"/>
          </a:p>
          <a:p>
            <a:r>
              <a:rPr lang="en-US" sz="2000" dirty="0"/>
              <a:t>Salaries are the quintessential incentive to attract the right teacher to the right position. Therefore, districts need to be strategic about how they pay. </a:t>
            </a:r>
            <a:r>
              <a:rPr lang="en-US" sz="1600" dirty="0">
                <a:hlinkClick r:id="rId6"/>
              </a:rPr>
              <a:t>https://www.nctq.org/publications/Smart-Money-2.0?gclid=CjwKCAjw7--KBhAMEiwAxfpkWNMWSkQ6wUZ-SYq8-s3dV5zwhEAygfjmcFD--hRL78hQwrtga6RATBoCDkEQAvD_BwE#takeways</a:t>
            </a:r>
            <a:r>
              <a:rPr lang="en-US" sz="1600" dirty="0"/>
              <a:t> </a:t>
            </a:r>
          </a:p>
          <a:p>
            <a:r>
              <a:rPr lang="en-US" sz="2000" dirty="0"/>
              <a:t>What is in Teacher Compensation? </a:t>
            </a:r>
            <a:r>
              <a:rPr lang="en-US" sz="1600" dirty="0"/>
              <a:t>- </a:t>
            </a:r>
            <a:r>
              <a:rPr lang="en-US" sz="1600" dirty="0">
                <a:hlinkClick r:id="rId7"/>
              </a:rPr>
              <a:t>https://www.ed.gov/oii-news/teacher-compensation</a:t>
            </a:r>
            <a:r>
              <a:rPr lang="en-US" sz="1600" dirty="0"/>
              <a:t> </a:t>
            </a:r>
          </a:p>
          <a:p>
            <a:pPr marL="0" indent="0">
              <a:buNone/>
            </a:pP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2363660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2021’s Best and Worst</a:t>
            </a:r>
          </a:p>
        </p:txBody>
      </p:sp>
      <p:sp>
        <p:nvSpPr>
          <p:cNvPr id="15" name="TextBox 14"/>
          <p:cNvSpPr txBox="1"/>
          <p:nvPr/>
        </p:nvSpPr>
        <p:spPr>
          <a:xfrm>
            <a:off x="1470676" y="5793645"/>
            <a:ext cx="5791200" cy="646331"/>
          </a:xfrm>
          <a:prstGeom prst="rect">
            <a:avLst/>
          </a:prstGeom>
          <a:noFill/>
        </p:spPr>
        <p:txBody>
          <a:bodyPr wrap="square" rtlCol="0">
            <a:spAutoFit/>
          </a:bodyPr>
          <a:lstStyle/>
          <a:p>
            <a:r>
              <a:rPr lang="en-US" dirty="0">
                <a:hlinkClick r:id="rId3"/>
              </a:rPr>
              <a:t>https://wallethub.com/edu/best-and-worst-states-for-teachers/7159/#main-findings</a:t>
            </a:r>
            <a:endParaRPr lang="en-US" dirty="0"/>
          </a:p>
        </p:txBody>
      </p:sp>
      <p:sp>
        <p:nvSpPr>
          <p:cNvPr id="16" name="Content Placeholder 3"/>
          <p:cNvSpPr txBox="1">
            <a:spLocks/>
          </p:cNvSpPr>
          <p:nvPr/>
        </p:nvSpPr>
        <p:spPr>
          <a:xfrm>
            <a:off x="1534161" y="1143000"/>
            <a:ext cx="5146039" cy="496316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solidFill>
              </a:rPr>
              <a:t>Highest Annual Salaries </a:t>
            </a:r>
          </a:p>
          <a:p>
            <a:r>
              <a:rPr lang="en-US" sz="2000" b="1" dirty="0">
                <a:solidFill>
                  <a:schemeClr val="tx1"/>
                </a:solidFill>
              </a:rPr>
              <a:t>(Adjusted for Cost of Living)</a:t>
            </a:r>
          </a:p>
          <a:p>
            <a:r>
              <a:rPr lang="en-US" sz="2000" dirty="0">
                <a:solidFill>
                  <a:srgbClr val="FF6600"/>
                </a:solidFill>
              </a:rPr>
              <a:t>1. </a:t>
            </a:r>
            <a:r>
              <a:rPr lang="en-US" sz="2000" dirty="0">
                <a:solidFill>
                  <a:schemeClr val="tx1"/>
                </a:solidFill>
              </a:rPr>
              <a:t>New York</a:t>
            </a:r>
          </a:p>
          <a:p>
            <a:r>
              <a:rPr lang="en-US" sz="2000" dirty="0">
                <a:solidFill>
                  <a:schemeClr val="accent2"/>
                </a:solidFill>
              </a:rPr>
              <a:t>2. </a:t>
            </a:r>
            <a:r>
              <a:rPr lang="en-US" sz="2000" dirty="0">
                <a:solidFill>
                  <a:schemeClr val="tx1"/>
                </a:solidFill>
              </a:rPr>
              <a:t>Michigan</a:t>
            </a:r>
          </a:p>
          <a:p>
            <a:r>
              <a:rPr lang="en-US" sz="2000" dirty="0">
                <a:solidFill>
                  <a:srgbClr val="FF6600"/>
                </a:solidFill>
              </a:rPr>
              <a:t>3. </a:t>
            </a:r>
            <a:r>
              <a:rPr lang="en-US" sz="2000" dirty="0">
                <a:solidFill>
                  <a:schemeClr val="tx1"/>
                </a:solidFill>
              </a:rPr>
              <a:t>Pennsylvania</a:t>
            </a:r>
          </a:p>
          <a:p>
            <a:r>
              <a:rPr lang="en-US" sz="2000" dirty="0">
                <a:solidFill>
                  <a:schemeClr val="accent2"/>
                </a:solidFill>
              </a:rPr>
              <a:t>4. </a:t>
            </a:r>
            <a:r>
              <a:rPr lang="en-US" sz="2000" dirty="0">
                <a:solidFill>
                  <a:schemeClr val="tx1"/>
                </a:solidFill>
              </a:rPr>
              <a:t>Illinois</a:t>
            </a:r>
          </a:p>
          <a:p>
            <a:r>
              <a:rPr lang="en-US" sz="2000" dirty="0">
                <a:solidFill>
                  <a:srgbClr val="FF6600"/>
                </a:solidFill>
              </a:rPr>
              <a:t>5. </a:t>
            </a:r>
            <a:r>
              <a:rPr lang="en-US" sz="2000" dirty="0">
                <a:solidFill>
                  <a:schemeClr val="tx1"/>
                </a:solidFill>
              </a:rPr>
              <a:t>Washington</a:t>
            </a:r>
          </a:p>
          <a:p>
            <a:endParaRPr lang="en-US" sz="2000" dirty="0">
              <a:solidFill>
                <a:schemeClr val="tx1"/>
              </a:solidFill>
            </a:endParaRPr>
          </a:p>
          <a:p>
            <a:r>
              <a:rPr lang="en-US" sz="2000" b="1" dirty="0">
                <a:solidFill>
                  <a:schemeClr val="tx1"/>
                </a:solidFill>
              </a:rPr>
              <a:t>Lowest Projected Teacher Turnover</a:t>
            </a:r>
          </a:p>
          <a:p>
            <a:r>
              <a:rPr lang="en-US" sz="2000" dirty="0">
                <a:solidFill>
                  <a:srgbClr val="FF6600"/>
                </a:solidFill>
              </a:rPr>
              <a:t>1. </a:t>
            </a:r>
            <a:r>
              <a:rPr lang="en-US" sz="2000" dirty="0">
                <a:solidFill>
                  <a:schemeClr val="tx1"/>
                </a:solidFill>
              </a:rPr>
              <a:t>Kentucky</a:t>
            </a:r>
          </a:p>
          <a:p>
            <a:r>
              <a:rPr lang="en-US" sz="2000" dirty="0">
                <a:solidFill>
                  <a:srgbClr val="FF6600"/>
                </a:solidFill>
              </a:rPr>
              <a:t>2. </a:t>
            </a:r>
            <a:r>
              <a:rPr lang="en-US" sz="2000" dirty="0">
                <a:solidFill>
                  <a:schemeClr val="tx1"/>
                </a:solidFill>
              </a:rPr>
              <a:t>Montana</a:t>
            </a:r>
          </a:p>
          <a:p>
            <a:r>
              <a:rPr lang="en-US" sz="2000" dirty="0">
                <a:solidFill>
                  <a:srgbClr val="FF6600"/>
                </a:solidFill>
              </a:rPr>
              <a:t>3. </a:t>
            </a:r>
            <a:r>
              <a:rPr lang="en-US" sz="2000" dirty="0">
                <a:solidFill>
                  <a:schemeClr val="tx1"/>
                </a:solidFill>
              </a:rPr>
              <a:t>Missouri</a:t>
            </a:r>
          </a:p>
          <a:p>
            <a:r>
              <a:rPr lang="en-US" sz="2000" dirty="0">
                <a:solidFill>
                  <a:srgbClr val="FF6600"/>
                </a:solidFill>
              </a:rPr>
              <a:t>4. </a:t>
            </a:r>
            <a:r>
              <a:rPr lang="en-US" sz="2000" dirty="0">
                <a:solidFill>
                  <a:schemeClr val="tx1"/>
                </a:solidFill>
              </a:rPr>
              <a:t>New York</a:t>
            </a:r>
          </a:p>
          <a:p>
            <a:r>
              <a:rPr lang="en-US" sz="2000" dirty="0">
                <a:solidFill>
                  <a:srgbClr val="FF6600"/>
                </a:solidFill>
              </a:rPr>
              <a:t>5. </a:t>
            </a:r>
            <a:r>
              <a:rPr lang="en-US" sz="2000" dirty="0">
                <a:solidFill>
                  <a:schemeClr val="tx1"/>
                </a:solidFill>
              </a:rPr>
              <a:t>Alabama</a:t>
            </a:r>
          </a:p>
        </p:txBody>
      </p:sp>
      <p:sp>
        <p:nvSpPr>
          <p:cNvPr id="17" name="Content Placeholder 4"/>
          <p:cNvSpPr txBox="1">
            <a:spLocks/>
          </p:cNvSpPr>
          <p:nvPr/>
        </p:nvSpPr>
        <p:spPr>
          <a:xfrm>
            <a:off x="5498326" y="1358808"/>
            <a:ext cx="4028733" cy="514619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t>Lowest Annual Salaries </a:t>
            </a:r>
            <a:br>
              <a:rPr lang="en-US" sz="2000" b="1" dirty="0"/>
            </a:br>
            <a:r>
              <a:rPr lang="en-US" sz="2000" b="1" dirty="0"/>
              <a:t>(Adjusted for Cost of Living)</a:t>
            </a:r>
          </a:p>
          <a:p>
            <a:pPr marL="0" indent="0">
              <a:buNone/>
            </a:pPr>
            <a:r>
              <a:rPr lang="en-US" sz="2000" dirty="0">
                <a:solidFill>
                  <a:srgbClr val="F25A29"/>
                </a:solidFill>
              </a:rPr>
              <a:t>47. </a:t>
            </a:r>
            <a:r>
              <a:rPr lang="en-US" sz="2000" dirty="0">
                <a:solidFill>
                  <a:schemeClr val="tx2">
                    <a:lumMod val="75000"/>
                  </a:schemeClr>
                </a:solidFill>
              </a:rPr>
              <a:t>South Dakota</a:t>
            </a:r>
            <a:br>
              <a:rPr lang="en-US" sz="2000" dirty="0"/>
            </a:br>
            <a:r>
              <a:rPr lang="en-US" sz="2000" dirty="0">
                <a:solidFill>
                  <a:srgbClr val="FF6600"/>
                </a:solidFill>
              </a:rPr>
              <a:t>48</a:t>
            </a:r>
            <a:r>
              <a:rPr lang="en-US" sz="2000" dirty="0">
                <a:solidFill>
                  <a:srgbClr val="F25A29"/>
                </a:solidFill>
              </a:rPr>
              <a:t>. </a:t>
            </a:r>
            <a:r>
              <a:rPr lang="en-US" sz="2000" dirty="0">
                <a:solidFill>
                  <a:schemeClr val="tx2">
                    <a:lumMod val="75000"/>
                  </a:schemeClr>
                </a:solidFill>
              </a:rPr>
              <a:t>New Hampshire</a:t>
            </a:r>
            <a:br>
              <a:rPr lang="en-US" sz="2000" dirty="0"/>
            </a:br>
            <a:r>
              <a:rPr lang="en-US" sz="2000" dirty="0">
                <a:solidFill>
                  <a:srgbClr val="F25A29"/>
                </a:solidFill>
              </a:rPr>
              <a:t>49. </a:t>
            </a:r>
            <a:r>
              <a:rPr lang="en-US" sz="2000" dirty="0">
                <a:solidFill>
                  <a:schemeClr val="tx2">
                    <a:lumMod val="75000"/>
                  </a:schemeClr>
                </a:solidFill>
              </a:rPr>
              <a:t>Florida</a:t>
            </a:r>
            <a:br>
              <a:rPr lang="en-US" sz="2000" dirty="0"/>
            </a:br>
            <a:r>
              <a:rPr lang="en-US" sz="2000" dirty="0">
                <a:solidFill>
                  <a:srgbClr val="F25A29"/>
                </a:solidFill>
              </a:rPr>
              <a:t>50. </a:t>
            </a:r>
            <a:r>
              <a:rPr lang="en-US" sz="2000" dirty="0">
                <a:solidFill>
                  <a:schemeClr val="tx2">
                    <a:lumMod val="75000"/>
                  </a:schemeClr>
                </a:solidFill>
              </a:rPr>
              <a:t>Hawaii</a:t>
            </a:r>
            <a:br>
              <a:rPr lang="en-US" sz="2000" dirty="0"/>
            </a:br>
            <a:r>
              <a:rPr lang="en-US" sz="2000" dirty="0">
                <a:solidFill>
                  <a:srgbClr val="F25A29"/>
                </a:solidFill>
              </a:rPr>
              <a:t>51. </a:t>
            </a:r>
            <a:r>
              <a:rPr lang="en-US" sz="2000" dirty="0">
                <a:solidFill>
                  <a:schemeClr val="tx2">
                    <a:lumMod val="75000"/>
                  </a:schemeClr>
                </a:solidFill>
              </a:rPr>
              <a:t>Maine</a:t>
            </a:r>
          </a:p>
          <a:p>
            <a:endParaRPr lang="en-US" sz="2000" dirty="0"/>
          </a:p>
          <a:p>
            <a:pPr marL="0" indent="0">
              <a:buNone/>
            </a:pPr>
            <a:r>
              <a:rPr lang="en-US" sz="2000" b="1" dirty="0"/>
              <a:t>Highest Projected Teacher Turnover</a:t>
            </a:r>
          </a:p>
          <a:p>
            <a:pPr marL="0" indent="0">
              <a:buNone/>
            </a:pPr>
            <a:r>
              <a:rPr lang="en-US" sz="2000" dirty="0">
                <a:solidFill>
                  <a:srgbClr val="F25A29"/>
                </a:solidFill>
              </a:rPr>
              <a:t>44. </a:t>
            </a:r>
            <a:r>
              <a:rPr lang="en-US" sz="2000" dirty="0"/>
              <a:t>Indiana</a:t>
            </a:r>
            <a:br>
              <a:rPr lang="en-US" sz="2000" dirty="0"/>
            </a:br>
            <a:r>
              <a:rPr lang="en-US" sz="2000" dirty="0">
                <a:solidFill>
                  <a:srgbClr val="F25A29"/>
                </a:solidFill>
              </a:rPr>
              <a:t>45. </a:t>
            </a:r>
            <a:r>
              <a:rPr lang="en-US" sz="2000" dirty="0"/>
              <a:t>Virginia</a:t>
            </a:r>
            <a:br>
              <a:rPr lang="en-US" sz="2000" dirty="0"/>
            </a:br>
            <a:r>
              <a:rPr lang="en-US" sz="2000" dirty="0">
                <a:solidFill>
                  <a:srgbClr val="F25A29"/>
                </a:solidFill>
              </a:rPr>
              <a:t>46. </a:t>
            </a:r>
            <a:r>
              <a:rPr lang="en-US" sz="2000" dirty="0"/>
              <a:t>Arizona</a:t>
            </a:r>
            <a:br>
              <a:rPr lang="en-US" sz="2000" dirty="0"/>
            </a:br>
            <a:r>
              <a:rPr lang="en-US" sz="2000" dirty="0">
                <a:solidFill>
                  <a:srgbClr val="F25A29"/>
                </a:solidFill>
              </a:rPr>
              <a:t>47. </a:t>
            </a:r>
            <a:r>
              <a:rPr lang="en-US" sz="2000" dirty="0"/>
              <a:t>Vermont</a:t>
            </a:r>
            <a:br>
              <a:rPr lang="en-US" sz="2000" dirty="0"/>
            </a:br>
            <a:r>
              <a:rPr lang="en-US" sz="2000" dirty="0">
                <a:solidFill>
                  <a:srgbClr val="F25A29"/>
                </a:solidFill>
              </a:rPr>
              <a:t>48. </a:t>
            </a:r>
            <a:r>
              <a:rPr lang="en-US" sz="2000" dirty="0"/>
              <a:t>District of Columbia</a:t>
            </a:r>
          </a:p>
        </p:txBody>
      </p:sp>
      <p:sp>
        <p:nvSpPr>
          <p:cNvPr id="14" name="TextBox 13">
            <a:extLst>
              <a:ext uri="{FF2B5EF4-FFF2-40B4-BE49-F238E27FC236}">
                <a16:creationId xmlns:a16="http://schemas.microsoft.com/office/drawing/2014/main" id="{5BA92773-5A65-C84F-9CDC-FD7F2535F421}"/>
              </a:ext>
            </a:extLst>
          </p:cNvPr>
          <p:cNvSpPr txBox="1"/>
          <p:nvPr/>
        </p:nvSpPr>
        <p:spPr>
          <a:xfrm>
            <a:off x="9243958" y="50557"/>
            <a:ext cx="2805803" cy="6463308"/>
          </a:xfrm>
          <a:prstGeom prst="rect">
            <a:avLst/>
          </a:prstGeom>
          <a:solidFill>
            <a:schemeClr val="accent1"/>
          </a:solidFill>
        </p:spPr>
        <p:txBody>
          <a:bodyPr wrap="square" rtlCol="0">
            <a:spAutoFit/>
          </a:bodyPr>
          <a:lstStyle/>
          <a:p>
            <a:r>
              <a:rPr lang="en-US" b="1" dirty="0"/>
              <a:t>Learning Policy Institute highest average salary:</a:t>
            </a:r>
          </a:p>
          <a:p>
            <a:pPr marL="285750" indent="-285750">
              <a:buFont typeface="Arial" panose="020B0604020202020204" pitchFamily="34" charset="0"/>
              <a:buChar char="•"/>
            </a:pPr>
            <a:r>
              <a:rPr lang="en-US" dirty="0"/>
              <a:t>DC ($56,313)</a:t>
            </a:r>
          </a:p>
          <a:p>
            <a:pPr marL="285750" indent="-285750">
              <a:buFont typeface="Arial" panose="020B0604020202020204" pitchFamily="34" charset="0"/>
              <a:buChar char="•"/>
            </a:pPr>
            <a:r>
              <a:rPr lang="en-US" dirty="0"/>
              <a:t>New Jersey ($53,177)</a:t>
            </a:r>
          </a:p>
          <a:p>
            <a:pPr marL="285750" indent="-285750">
              <a:buFont typeface="Arial" panose="020B0604020202020204" pitchFamily="34" charset="0"/>
              <a:buChar char="•"/>
            </a:pPr>
            <a:r>
              <a:rPr lang="en-US" dirty="0"/>
              <a:t>California ($49,303)</a:t>
            </a:r>
          </a:p>
          <a:p>
            <a:endParaRPr lang="en-US" dirty="0"/>
          </a:p>
          <a:p>
            <a:r>
              <a:rPr lang="en-US" b="1" dirty="0"/>
              <a:t>Data on lowest average salary:</a:t>
            </a:r>
          </a:p>
          <a:p>
            <a:pPr marL="285750" indent="-285750">
              <a:buFont typeface="Arial" panose="020B0604020202020204" pitchFamily="34" charset="0"/>
              <a:buChar char="•"/>
            </a:pPr>
            <a:r>
              <a:rPr lang="en-US" dirty="0"/>
              <a:t>Montana ($32,871)</a:t>
            </a:r>
          </a:p>
          <a:p>
            <a:pPr marL="285750" indent="-285750">
              <a:buFont typeface="Arial" panose="020B0604020202020204" pitchFamily="34" charset="0"/>
              <a:buChar char="•"/>
            </a:pPr>
            <a:r>
              <a:rPr lang="en-US" dirty="0"/>
              <a:t>Missouri ($32,970)</a:t>
            </a:r>
          </a:p>
          <a:p>
            <a:pPr marL="285750" indent="-285750">
              <a:buFont typeface="Arial" panose="020B0604020202020204" pitchFamily="34" charset="0"/>
              <a:buChar char="•"/>
            </a:pPr>
            <a:r>
              <a:rPr lang="en-US" dirty="0"/>
              <a:t>Arkansas ($35,201)</a:t>
            </a:r>
          </a:p>
          <a:p>
            <a:pPr marL="285750" indent="-285750">
              <a:buFont typeface="Arial" panose="020B0604020202020204" pitchFamily="34" charset="0"/>
              <a:buChar char="•"/>
            </a:pPr>
            <a:endParaRPr lang="en-US" dirty="0"/>
          </a:p>
          <a:p>
            <a:r>
              <a:rPr lang="en-US" b="1" dirty="0"/>
              <a:t>Pennsylvania</a:t>
            </a:r>
            <a:endParaRPr lang="en-US" dirty="0"/>
          </a:p>
          <a:p>
            <a:r>
              <a:rPr lang="en-US" dirty="0"/>
              <a:t>($46,991) #11– starting</a:t>
            </a:r>
          </a:p>
          <a:p>
            <a:r>
              <a:rPr lang="en-US" dirty="0"/>
              <a:t>($71,479) #11 – average</a:t>
            </a:r>
          </a:p>
          <a:p>
            <a:endParaRPr lang="en-US"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https://www.nea.org/resource-library/teacher-pay-and-student-spending-how-does-your-state-rank</a:t>
            </a:r>
            <a:r>
              <a:rPr lang="en-US" dirty="0">
                <a:solidFill>
                  <a:schemeClr val="bg1"/>
                </a:solidFill>
              </a:rPr>
              <a:t> </a:t>
            </a:r>
          </a:p>
          <a:p>
            <a:endParaRPr lang="en-US" dirty="0">
              <a:solidFill>
                <a:schemeClr val="bg1"/>
              </a:solidFill>
            </a:endParaRPr>
          </a:p>
          <a:p>
            <a:r>
              <a:rPr lang="en-US" dirty="0">
                <a:solidFill>
                  <a:schemeClr val="bg1"/>
                </a:solidFill>
                <a:hlinkClick r:id="rId5"/>
              </a:rPr>
              <a:t>Learning Policy Institute</a:t>
            </a:r>
            <a:endParaRPr lang="en-US" dirty="0">
              <a:solidFill>
                <a:schemeClr val="bg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533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Issues to Watch</a:t>
            </a:r>
          </a:p>
        </p:txBody>
      </p:sp>
      <p:sp>
        <p:nvSpPr>
          <p:cNvPr id="3" name="TextBox 2">
            <a:extLst>
              <a:ext uri="{FF2B5EF4-FFF2-40B4-BE49-F238E27FC236}">
                <a16:creationId xmlns:a16="http://schemas.microsoft.com/office/drawing/2014/main" id="{BDF6E0EA-C68B-0B4C-B0A2-8E161350A73B}"/>
              </a:ext>
            </a:extLst>
          </p:cNvPr>
          <p:cNvSpPr txBox="1"/>
          <p:nvPr/>
        </p:nvSpPr>
        <p:spPr>
          <a:xfrm>
            <a:off x="1362711" y="1567876"/>
            <a:ext cx="7823819" cy="3139321"/>
          </a:xfrm>
          <a:prstGeom prst="rect">
            <a:avLst/>
          </a:prstGeom>
          <a:noFill/>
        </p:spPr>
        <p:txBody>
          <a:bodyPr wrap="square" rtlCol="0">
            <a:spAutoFit/>
          </a:bodyPr>
          <a:lstStyle/>
          <a:p>
            <a:pPr marL="342900" indent="-342900">
              <a:buAutoNum type="arabicPeriod"/>
            </a:pPr>
            <a:r>
              <a:rPr lang="en-US" sz="2000" dirty="0"/>
              <a:t>State Reciprocity Rules – Where can you recruit and where can you not</a:t>
            </a:r>
          </a:p>
          <a:p>
            <a:pPr marL="800100" lvl="1" indent="-342900">
              <a:buFont typeface="Arial" panose="020B0604020202020204" pitchFamily="34" charset="0"/>
              <a:buChar char="•"/>
            </a:pPr>
            <a:r>
              <a:rPr lang="en-US" sz="2000" dirty="0"/>
              <a:t>8 States have full reciprocity (Arizona, Florida, Hawaii, Illinois, Mississippi, Missouri, Nevada, Oklahoma)</a:t>
            </a:r>
          </a:p>
          <a:p>
            <a:pPr marL="800100" lvl="1" indent="-342900">
              <a:buFont typeface="Arial" panose="020B0604020202020204" pitchFamily="34" charset="0"/>
              <a:buChar char="•"/>
            </a:pPr>
            <a:r>
              <a:rPr lang="en-US" sz="2000" dirty="0"/>
              <a:t>Most states will accept from All states on a “provisional” basis</a:t>
            </a:r>
          </a:p>
          <a:p>
            <a:pPr marL="800100" lvl="1" indent="-342900">
              <a:buFont typeface="Arial" panose="020B0604020202020204" pitchFamily="34" charset="0"/>
              <a:buChar char="•"/>
            </a:pPr>
            <a:r>
              <a:rPr lang="en-US" sz="2000" dirty="0"/>
              <a:t>Several states flat out say no to other states without additional tests which cost money</a:t>
            </a:r>
          </a:p>
          <a:p>
            <a:pPr marL="800100" lvl="1" indent="-342900">
              <a:buFont typeface="Arial" panose="020B0604020202020204" pitchFamily="34" charset="0"/>
              <a:buChar char="•"/>
            </a:pPr>
            <a:r>
              <a:rPr lang="en-US" sz="2000" dirty="0"/>
              <a:t>Some states are almost blacklisted from any reciprocity agreements</a:t>
            </a:r>
          </a:p>
          <a:p>
            <a:pPr lvl="1"/>
            <a:endParaRPr lang="en-US" dirty="0"/>
          </a:p>
        </p:txBody>
      </p:sp>
      <p:sp>
        <p:nvSpPr>
          <p:cNvPr id="12" name="TextBox 11">
            <a:extLst>
              <a:ext uri="{FF2B5EF4-FFF2-40B4-BE49-F238E27FC236}">
                <a16:creationId xmlns:a16="http://schemas.microsoft.com/office/drawing/2014/main" id="{3B033096-9F68-2E4C-80A3-A67DD2334E00}"/>
              </a:ext>
            </a:extLst>
          </p:cNvPr>
          <p:cNvSpPr txBox="1"/>
          <p:nvPr/>
        </p:nvSpPr>
        <p:spPr>
          <a:xfrm>
            <a:off x="5171344" y="5218906"/>
            <a:ext cx="6726366" cy="954107"/>
          </a:xfrm>
          <a:prstGeom prst="rect">
            <a:avLst/>
          </a:prstGeom>
          <a:noFill/>
          <a:ln>
            <a:solidFill>
              <a:schemeClr val="accent1"/>
            </a:solidFill>
          </a:ln>
        </p:spPr>
        <p:txBody>
          <a:bodyPr wrap="square" rtlCol="0">
            <a:spAutoFit/>
          </a:bodyPr>
          <a:lstStyle/>
          <a:p>
            <a:r>
              <a:rPr lang="en-US" sz="1400" dirty="0">
                <a:hlinkClick r:id="rId3"/>
              </a:rPr>
              <a:t>https://www.ecs.org/50-state-comparison-teacher-employment-contract-policies/</a:t>
            </a:r>
            <a:endParaRPr lang="en-US" sz="1400" dirty="0"/>
          </a:p>
          <a:p>
            <a:r>
              <a:rPr lang="en-US" sz="1400" dirty="0">
                <a:hlinkClick r:id="rId4"/>
              </a:rPr>
              <a:t>https://www.ecs.org/50-state-comparison-teacher-license-reciprocity/</a:t>
            </a:r>
            <a:endParaRPr lang="en-US" sz="1400" dirty="0"/>
          </a:p>
          <a:p>
            <a:r>
              <a:rPr lang="en-US" sz="1400" dirty="0">
                <a:hlinkClick r:id="rId5"/>
              </a:rPr>
              <a:t>https://eric.ed.gov/?id=ED606883</a:t>
            </a:r>
            <a:endParaRPr lang="en-US" sz="1400" dirty="0"/>
          </a:p>
          <a:p>
            <a:endParaRPr lang="en-US" sz="1400" dirty="0"/>
          </a:p>
        </p:txBody>
      </p:sp>
      <p:sp>
        <p:nvSpPr>
          <p:cNvPr id="15" name="TextBox 14">
            <a:extLst>
              <a:ext uri="{FF2B5EF4-FFF2-40B4-BE49-F238E27FC236}">
                <a16:creationId xmlns:a16="http://schemas.microsoft.com/office/drawing/2014/main" id="{956DA150-0D38-3340-93E4-442E34D36CD5}"/>
              </a:ext>
            </a:extLst>
          </p:cNvPr>
          <p:cNvSpPr txBox="1"/>
          <p:nvPr/>
        </p:nvSpPr>
        <p:spPr>
          <a:xfrm>
            <a:off x="9119363" y="1877776"/>
            <a:ext cx="2683500" cy="2031325"/>
          </a:xfrm>
          <a:prstGeom prst="rect">
            <a:avLst/>
          </a:prstGeom>
          <a:noFill/>
        </p:spPr>
        <p:txBody>
          <a:bodyPr wrap="square" rtlCol="0">
            <a:spAutoFit/>
          </a:bodyPr>
          <a:lstStyle/>
          <a:p>
            <a:r>
              <a:rPr lang="en-US" dirty="0">
                <a:highlight>
                  <a:srgbClr val="C0C0C0"/>
                </a:highlight>
              </a:rPr>
              <a:t>41% of former teachers cited the ability to seamlessly transfer their license between states as a factor in deciding whether to return to the classroom. </a:t>
            </a:r>
          </a:p>
        </p:txBody>
      </p:sp>
    </p:spTree>
    <p:extLst>
      <p:ext uri="{BB962C8B-B14F-4D97-AF65-F5344CB8AC3E}">
        <p14:creationId xmlns:p14="http://schemas.microsoft.com/office/powerpoint/2010/main" val="398721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249ECE98-1825-9F40-A93A-B3928AA35E0A}"/>
              </a:ext>
            </a:extLst>
          </p:cNvPr>
          <p:cNvSpPr txBox="1"/>
          <p:nvPr/>
        </p:nvSpPr>
        <p:spPr>
          <a:xfrm>
            <a:off x="1446797" y="534501"/>
            <a:ext cx="5397495" cy="6186309"/>
          </a:xfrm>
          <a:prstGeom prst="rect">
            <a:avLst/>
          </a:prstGeom>
          <a:noFill/>
        </p:spPr>
        <p:txBody>
          <a:bodyPr wrap="square" rtlCol="0">
            <a:spAutoFit/>
          </a:bodyPr>
          <a:lstStyle/>
          <a:p>
            <a:r>
              <a:rPr lang="en-US" sz="1600" dirty="0"/>
              <a:t>Pennsylvania:</a:t>
            </a:r>
          </a:p>
          <a:p>
            <a:r>
              <a:rPr lang="en-US" sz="1600" dirty="0"/>
              <a:t>NASDTEC: Yes</a:t>
            </a:r>
          </a:p>
          <a:p>
            <a:r>
              <a:rPr lang="en-US" sz="1600" dirty="0"/>
              <a:t>Full Reciprocity: No</a:t>
            </a:r>
          </a:p>
          <a:p>
            <a:r>
              <a:rPr lang="en-US" sz="1600" dirty="0"/>
              <a:t>Require additional coursework for out-of-state? Yes</a:t>
            </a:r>
          </a:p>
          <a:p>
            <a:r>
              <a:rPr lang="en-US" sz="1600" dirty="0"/>
              <a:t>Require additional assessments for out-of-state: Yes</a:t>
            </a:r>
          </a:p>
          <a:p>
            <a:endParaRPr lang="en-US" sz="1600" dirty="0"/>
          </a:p>
          <a:p>
            <a:r>
              <a:rPr lang="en-US" sz="1600" dirty="0"/>
              <a:t>New York</a:t>
            </a:r>
          </a:p>
          <a:p>
            <a:r>
              <a:rPr lang="en-US" sz="1600" dirty="0"/>
              <a:t>NASDTEC: No</a:t>
            </a:r>
          </a:p>
          <a:p>
            <a:r>
              <a:rPr lang="en-US" sz="1600" dirty="0"/>
              <a:t>Full Reciprocity: No</a:t>
            </a:r>
          </a:p>
          <a:p>
            <a:r>
              <a:rPr lang="en-US" sz="1600" dirty="0"/>
              <a:t>Require additional coursework for out-of-state? Yes</a:t>
            </a:r>
          </a:p>
          <a:p>
            <a:r>
              <a:rPr lang="en-US" sz="1600" dirty="0"/>
              <a:t>Require additional assessments for out-of-state: Yes</a:t>
            </a:r>
          </a:p>
          <a:p>
            <a:endParaRPr lang="en-US" sz="1600" dirty="0"/>
          </a:p>
          <a:p>
            <a:r>
              <a:rPr lang="en-US" sz="1600" dirty="0"/>
              <a:t>New Jersey</a:t>
            </a:r>
          </a:p>
          <a:p>
            <a:r>
              <a:rPr lang="en-US" sz="1600" dirty="0"/>
              <a:t>NASDTEC: Yes</a:t>
            </a:r>
          </a:p>
          <a:p>
            <a:r>
              <a:rPr lang="en-US" sz="1600" dirty="0"/>
              <a:t>Full Reciprocity: No</a:t>
            </a:r>
          </a:p>
          <a:p>
            <a:r>
              <a:rPr lang="en-US" sz="1600" dirty="0">
                <a:solidFill>
                  <a:srgbClr val="0070C0"/>
                </a:solidFill>
              </a:rPr>
              <a:t>Require additional coursework for out-of-state? No</a:t>
            </a:r>
          </a:p>
          <a:p>
            <a:r>
              <a:rPr lang="en-US" sz="1600" dirty="0"/>
              <a:t>Require additional assessments for out-of-state: Yes</a:t>
            </a:r>
          </a:p>
          <a:p>
            <a:endParaRPr lang="en-US" sz="1600" dirty="0"/>
          </a:p>
          <a:p>
            <a:r>
              <a:rPr lang="en-US" sz="1600" dirty="0"/>
              <a:t>*Thirty-one states require that some or all out-of-state teacher candidates take additional coursework or training prior to entering a classroom, or within a certain number of years of teaching.</a:t>
            </a:r>
          </a:p>
          <a:p>
            <a:endParaRPr lang="en-US" dirty="0"/>
          </a:p>
          <a:p>
            <a:endParaRPr lang="en-US" dirty="0"/>
          </a:p>
        </p:txBody>
      </p:sp>
      <p:sp>
        <p:nvSpPr>
          <p:cNvPr id="14" name="TextBox 13">
            <a:extLst>
              <a:ext uri="{FF2B5EF4-FFF2-40B4-BE49-F238E27FC236}">
                <a16:creationId xmlns:a16="http://schemas.microsoft.com/office/drawing/2014/main" id="{55BFE30C-D74A-1B43-943A-0E66EAAF4C7D}"/>
              </a:ext>
            </a:extLst>
          </p:cNvPr>
          <p:cNvSpPr txBox="1"/>
          <p:nvPr/>
        </p:nvSpPr>
        <p:spPr>
          <a:xfrm>
            <a:off x="6844292" y="534501"/>
            <a:ext cx="5397495" cy="6586418"/>
          </a:xfrm>
          <a:prstGeom prst="rect">
            <a:avLst/>
          </a:prstGeom>
          <a:noFill/>
        </p:spPr>
        <p:txBody>
          <a:bodyPr wrap="square" rtlCol="0">
            <a:spAutoFit/>
          </a:bodyPr>
          <a:lstStyle/>
          <a:p>
            <a:r>
              <a:rPr lang="en-US" sz="1600" dirty="0"/>
              <a:t>Ohio:</a:t>
            </a:r>
          </a:p>
          <a:p>
            <a:r>
              <a:rPr lang="en-US" sz="1600" dirty="0"/>
              <a:t>NASDTEC: Yes</a:t>
            </a:r>
          </a:p>
          <a:p>
            <a:r>
              <a:rPr lang="en-US" sz="1600" dirty="0"/>
              <a:t>Full Reciprocity: No</a:t>
            </a:r>
          </a:p>
          <a:p>
            <a:r>
              <a:rPr lang="en-US" sz="1600" dirty="0"/>
              <a:t>Require additional coursework for out-of-state? Yes</a:t>
            </a:r>
          </a:p>
          <a:p>
            <a:r>
              <a:rPr lang="en-US" sz="1600" dirty="0"/>
              <a:t>Require additional assessments for out-of-state: Yes</a:t>
            </a:r>
          </a:p>
          <a:p>
            <a:endParaRPr lang="en-US" sz="1600" dirty="0"/>
          </a:p>
          <a:p>
            <a:r>
              <a:rPr lang="en-US" sz="1600" dirty="0"/>
              <a:t>West Virginia</a:t>
            </a:r>
          </a:p>
          <a:p>
            <a:r>
              <a:rPr lang="en-US" sz="1600" dirty="0"/>
              <a:t>NASDTEC: Yes</a:t>
            </a:r>
          </a:p>
          <a:p>
            <a:r>
              <a:rPr lang="en-US" sz="1600" dirty="0"/>
              <a:t>Full Reciprocity: No</a:t>
            </a:r>
          </a:p>
          <a:p>
            <a:r>
              <a:rPr lang="en-US" sz="1600" dirty="0">
                <a:solidFill>
                  <a:srgbClr val="0070C0"/>
                </a:solidFill>
              </a:rPr>
              <a:t>Require additional coursework for out-of-state? No</a:t>
            </a:r>
          </a:p>
          <a:p>
            <a:r>
              <a:rPr lang="en-US" sz="1600" dirty="0"/>
              <a:t>Require additional assessments for out-of-state: Yes</a:t>
            </a:r>
          </a:p>
          <a:p>
            <a:endParaRPr lang="en-US" sz="1600" dirty="0"/>
          </a:p>
          <a:p>
            <a:r>
              <a:rPr lang="en-US" sz="1600" dirty="0"/>
              <a:t>Maryland</a:t>
            </a:r>
          </a:p>
          <a:p>
            <a:r>
              <a:rPr lang="en-US" sz="1600" dirty="0"/>
              <a:t>NASDTEC: Yes</a:t>
            </a:r>
          </a:p>
          <a:p>
            <a:r>
              <a:rPr lang="en-US" sz="1600" dirty="0"/>
              <a:t>Full Reciprocity: No</a:t>
            </a:r>
          </a:p>
          <a:p>
            <a:r>
              <a:rPr lang="en-US" sz="1600" dirty="0"/>
              <a:t>Require additional coursework for out-of-state? Yes</a:t>
            </a:r>
          </a:p>
          <a:p>
            <a:r>
              <a:rPr lang="en-US" sz="1600" dirty="0"/>
              <a:t>Require additional assessments for out-of-state: Yes</a:t>
            </a:r>
          </a:p>
          <a:p>
            <a:endParaRPr lang="en-US" sz="1600" dirty="0"/>
          </a:p>
          <a:p>
            <a:r>
              <a:rPr lang="en-US" sz="1600" dirty="0"/>
              <a:t>Delaware</a:t>
            </a:r>
          </a:p>
          <a:p>
            <a:r>
              <a:rPr lang="en-US" sz="1600" dirty="0"/>
              <a:t>NASDTEC: Yes</a:t>
            </a:r>
          </a:p>
          <a:p>
            <a:r>
              <a:rPr lang="en-US" sz="1600" dirty="0"/>
              <a:t>Full Reciprocity: No</a:t>
            </a:r>
          </a:p>
          <a:p>
            <a:r>
              <a:rPr lang="en-US" sz="1600" dirty="0">
                <a:solidFill>
                  <a:srgbClr val="0070C0"/>
                </a:solidFill>
              </a:rPr>
              <a:t>Require additional coursework for out-of-state? No</a:t>
            </a:r>
          </a:p>
          <a:p>
            <a:r>
              <a:rPr lang="en-US" sz="1600" dirty="0"/>
              <a:t>Require additional assessments for out-of-state: Yes</a:t>
            </a:r>
          </a:p>
          <a:p>
            <a:endParaRPr lang="en-US" dirty="0"/>
          </a:p>
          <a:p>
            <a:endParaRPr lang="en-US" dirty="0"/>
          </a:p>
          <a:p>
            <a:endParaRPr lang="en-US" dirty="0"/>
          </a:p>
        </p:txBody>
      </p:sp>
    </p:spTree>
    <p:extLst>
      <p:ext uri="{BB962C8B-B14F-4D97-AF65-F5344CB8AC3E}">
        <p14:creationId xmlns:p14="http://schemas.microsoft.com/office/powerpoint/2010/main" val="329415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Issues to Watch</a:t>
            </a:r>
          </a:p>
        </p:txBody>
      </p:sp>
      <p:sp>
        <p:nvSpPr>
          <p:cNvPr id="3" name="TextBox 2">
            <a:extLst>
              <a:ext uri="{FF2B5EF4-FFF2-40B4-BE49-F238E27FC236}">
                <a16:creationId xmlns:a16="http://schemas.microsoft.com/office/drawing/2014/main" id="{BDF6E0EA-C68B-0B4C-B0A2-8E161350A73B}"/>
              </a:ext>
            </a:extLst>
          </p:cNvPr>
          <p:cNvSpPr txBox="1"/>
          <p:nvPr/>
        </p:nvSpPr>
        <p:spPr>
          <a:xfrm>
            <a:off x="1481958" y="1525587"/>
            <a:ext cx="10405242" cy="4524315"/>
          </a:xfrm>
          <a:prstGeom prst="rect">
            <a:avLst/>
          </a:prstGeom>
          <a:noFill/>
        </p:spPr>
        <p:txBody>
          <a:bodyPr wrap="square" rtlCol="0">
            <a:spAutoFit/>
          </a:bodyPr>
          <a:lstStyle/>
          <a:p>
            <a:pPr marL="342900" indent="-342900">
              <a:buAutoNum type="arabicPeriod" startAt="2"/>
            </a:pPr>
            <a:r>
              <a:rPr lang="en-US" dirty="0"/>
              <a:t>What changes are you seeing in Substitute Requirements/Are these a precursor for the future of teacher certification </a:t>
            </a:r>
          </a:p>
          <a:p>
            <a:pPr marL="342900" indent="-342900">
              <a:buAutoNum type="arabicPeriod" startAt="2"/>
            </a:pPr>
            <a:r>
              <a:rPr lang="en-US" dirty="0"/>
              <a:t>American Rescue Plan Act of 2021 - $170.3 billion ($122.8 billion for Elementary and Secondary School Emergency Relief Fund) - Distributed to states, based on Title 1</a:t>
            </a:r>
          </a:p>
          <a:p>
            <a:pPr marL="742950" lvl="1" indent="-285750">
              <a:buFont typeface="Arial" panose="020B0604020202020204" pitchFamily="34" charset="0"/>
              <a:buChar char="•"/>
            </a:pPr>
            <a:r>
              <a:rPr lang="en-US" dirty="0"/>
              <a:t>	Accelerate student learning through extended school year, summer enrichment etc.</a:t>
            </a:r>
          </a:p>
          <a:p>
            <a:pPr marL="742950" lvl="1" indent="-285750">
              <a:buFont typeface="Arial" panose="020B0604020202020204" pitchFamily="34" charset="0"/>
              <a:buChar char="•"/>
            </a:pPr>
            <a:r>
              <a:rPr lang="en-US" dirty="0"/>
              <a:t>	Provide students and staff with safe school reopening </a:t>
            </a:r>
          </a:p>
          <a:p>
            <a:pPr marL="742950" lvl="1" indent="-285750">
              <a:buFont typeface="Arial" panose="020B0604020202020204" pitchFamily="34" charset="0"/>
              <a:buChar char="•"/>
            </a:pPr>
            <a:r>
              <a:rPr lang="en-US" dirty="0"/>
              <a:t>	Upgrade school facilities for healthy learning environments</a:t>
            </a:r>
          </a:p>
          <a:p>
            <a:pPr marL="742950" lvl="1" indent="-285750">
              <a:buFont typeface="Arial" panose="020B0604020202020204" pitchFamily="34" charset="0"/>
              <a:buChar char="•"/>
            </a:pPr>
            <a:r>
              <a:rPr lang="en-US" dirty="0"/>
              <a:t>	Invest in wraparound supports </a:t>
            </a:r>
          </a:p>
          <a:p>
            <a:pPr marL="742950" lvl="1" indent="-285750">
              <a:buFont typeface="Arial" panose="020B0604020202020204" pitchFamily="34" charset="0"/>
              <a:buChar char="•"/>
            </a:pPr>
            <a:r>
              <a:rPr lang="en-US" dirty="0"/>
              <a:t>	</a:t>
            </a:r>
            <a:r>
              <a:rPr lang="en-US" b="1" u="sng" dirty="0"/>
              <a:t>Stabilize and diversify the educator workforce and rebuild the educator pipeline</a:t>
            </a:r>
            <a:endParaRPr lang="en-US" dirty="0"/>
          </a:p>
          <a:p>
            <a:pPr marL="742950" lvl="1" indent="-285750">
              <a:buFont typeface="Arial" panose="020B0604020202020204" pitchFamily="34" charset="0"/>
              <a:buChar char="•"/>
            </a:pPr>
            <a:r>
              <a:rPr lang="en-US" dirty="0"/>
              <a:t>This act includes provisions that help ensure that federal funds are used in addition to – and not in place of – state and local education funding.</a:t>
            </a:r>
          </a:p>
          <a:p>
            <a:pPr marL="742950" lvl="1" indent="-285750">
              <a:buFont typeface="Arial" panose="020B0604020202020204" pitchFamily="34" charset="0"/>
              <a:buChar char="•"/>
            </a:pPr>
            <a:r>
              <a:rPr lang="en-US" dirty="0"/>
              <a:t>“We’re making sure schools know they can use ARP and other relief funds to increase wages by offering hiring bonuses for teachers and support staff, and provide permanent salary increases or premium pay.” – Miguel Cardona, Secretary of Education </a:t>
            </a:r>
            <a:r>
              <a:rPr lang="en-US" dirty="0">
                <a:hlinkClick r:id="rId3"/>
              </a:rPr>
              <a:t>https://thehill.com/blogs/congress-blog/education/584636-school-staffing-shortages-cant-wait-the-biden-administration-is?rl=1</a:t>
            </a:r>
            <a:r>
              <a:rPr lang="en-US" dirty="0"/>
              <a:t> </a:t>
            </a:r>
          </a:p>
          <a:p>
            <a:pPr marL="742950" lvl="1"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B033096-9F68-2E4C-80A3-A67DD2334E00}"/>
              </a:ext>
            </a:extLst>
          </p:cNvPr>
          <p:cNvSpPr txBox="1"/>
          <p:nvPr/>
        </p:nvSpPr>
        <p:spPr>
          <a:xfrm>
            <a:off x="4698683" y="6027316"/>
            <a:ext cx="6726366" cy="307777"/>
          </a:xfrm>
          <a:prstGeom prst="rect">
            <a:avLst/>
          </a:prstGeom>
          <a:noFill/>
          <a:ln>
            <a:solidFill>
              <a:schemeClr val="accent1"/>
            </a:solidFill>
          </a:ln>
        </p:spPr>
        <p:txBody>
          <a:bodyPr wrap="square" rtlCol="0">
            <a:spAutoFit/>
          </a:bodyPr>
          <a:lstStyle/>
          <a:p>
            <a:r>
              <a:rPr lang="en-US" sz="1400" dirty="0">
                <a:hlinkClick r:id="rId4"/>
              </a:rPr>
              <a:t>https://</a:t>
            </a:r>
            <a:r>
              <a:rPr lang="en-US" sz="1400" dirty="0" err="1">
                <a:hlinkClick r:id="rId4"/>
              </a:rPr>
              <a:t>learningpolicyinstitute.org</a:t>
            </a:r>
            <a:r>
              <a:rPr lang="en-US" sz="1400" dirty="0">
                <a:hlinkClick r:id="rId4"/>
              </a:rPr>
              <a:t>/blog/covid-analysis-american-rescue-plan-act-2021</a:t>
            </a:r>
            <a:endParaRPr lang="en-US" sz="1400" dirty="0"/>
          </a:p>
        </p:txBody>
      </p:sp>
    </p:spTree>
    <p:extLst>
      <p:ext uri="{BB962C8B-B14F-4D97-AF65-F5344CB8AC3E}">
        <p14:creationId xmlns:p14="http://schemas.microsoft.com/office/powerpoint/2010/main" val="107357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481957" y="1000095"/>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0" y="-510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Teacher Licensing Changes</a:t>
            </a:r>
          </a:p>
        </p:txBody>
      </p:sp>
      <p:sp>
        <p:nvSpPr>
          <p:cNvPr id="3" name="TextBox 2">
            <a:extLst>
              <a:ext uri="{FF2B5EF4-FFF2-40B4-BE49-F238E27FC236}">
                <a16:creationId xmlns:a16="http://schemas.microsoft.com/office/drawing/2014/main" id="{BDF6E0EA-C68B-0B4C-B0A2-8E161350A73B}"/>
              </a:ext>
            </a:extLst>
          </p:cNvPr>
          <p:cNvSpPr txBox="1"/>
          <p:nvPr/>
        </p:nvSpPr>
        <p:spPr>
          <a:xfrm>
            <a:off x="1481957" y="1119976"/>
            <a:ext cx="5990153" cy="2031325"/>
          </a:xfrm>
          <a:prstGeom prst="rect">
            <a:avLst/>
          </a:prstGeom>
          <a:noFill/>
        </p:spPr>
        <p:txBody>
          <a:bodyPr wrap="square" rtlCol="0">
            <a:spAutoFit/>
          </a:bodyPr>
          <a:lstStyle/>
          <a:p>
            <a:r>
              <a:rPr lang="en-US" b="1" dirty="0"/>
              <a:t>Recent changes to alter licensure requirements</a:t>
            </a:r>
          </a:p>
          <a:p>
            <a:pPr marL="342900" indent="-342900">
              <a:buAutoNum type="arabicParenR"/>
            </a:pPr>
            <a:r>
              <a:rPr lang="en-US" dirty="0"/>
              <a:t>Revising existing requirements for initial licensure</a:t>
            </a:r>
          </a:p>
          <a:p>
            <a:pPr marL="342900" indent="-342900">
              <a:buAutoNum type="arabicParenR"/>
            </a:pPr>
            <a:r>
              <a:rPr lang="en-US" dirty="0"/>
              <a:t>Creating new licensure</a:t>
            </a:r>
          </a:p>
          <a:p>
            <a:pPr marL="342900" indent="-342900">
              <a:buAutoNum type="arabicParenR"/>
            </a:pPr>
            <a:r>
              <a:rPr lang="en-US" dirty="0"/>
              <a:t>Filling vacancies through licensure exemptions</a:t>
            </a:r>
          </a:p>
          <a:p>
            <a:pPr marL="342900" indent="-342900">
              <a:buAutoNum type="arabicParenR"/>
            </a:pPr>
            <a:r>
              <a:rPr lang="en-US" dirty="0"/>
              <a:t>Expanding access through alternate routes</a:t>
            </a:r>
          </a:p>
          <a:p>
            <a:pPr marL="342900" indent="-342900">
              <a:buAutoNum type="arabicParenR"/>
            </a:pPr>
            <a:r>
              <a:rPr lang="en-US" dirty="0"/>
              <a:t>Limiting barriers to out-or state teachers</a:t>
            </a:r>
          </a:p>
          <a:p>
            <a:endParaRPr lang="en-US" dirty="0"/>
          </a:p>
        </p:txBody>
      </p:sp>
      <p:sp>
        <p:nvSpPr>
          <p:cNvPr id="12" name="TextBox 11">
            <a:extLst>
              <a:ext uri="{FF2B5EF4-FFF2-40B4-BE49-F238E27FC236}">
                <a16:creationId xmlns:a16="http://schemas.microsoft.com/office/drawing/2014/main" id="{3B033096-9F68-2E4C-80A3-A67DD2334E00}"/>
              </a:ext>
            </a:extLst>
          </p:cNvPr>
          <p:cNvSpPr txBox="1"/>
          <p:nvPr/>
        </p:nvSpPr>
        <p:spPr>
          <a:xfrm>
            <a:off x="1481957" y="5178427"/>
            <a:ext cx="9766613" cy="1169551"/>
          </a:xfrm>
          <a:prstGeom prst="rect">
            <a:avLst/>
          </a:prstGeom>
          <a:noFill/>
          <a:ln>
            <a:solidFill>
              <a:schemeClr val="accent1"/>
            </a:solidFill>
          </a:ln>
        </p:spPr>
        <p:txBody>
          <a:bodyPr wrap="square" rtlCol="0">
            <a:spAutoFit/>
          </a:bodyPr>
          <a:lstStyle/>
          <a:p>
            <a:r>
              <a:rPr lang="en-US" sz="1400" dirty="0">
                <a:hlinkClick r:id="rId3"/>
              </a:rPr>
              <a:t>https://www.ecs.org/state-information-request-addressing-teacher-shortages-through-licensure-flexibility/</a:t>
            </a:r>
            <a:r>
              <a:rPr lang="en-US" sz="1400" dirty="0"/>
              <a:t> </a:t>
            </a:r>
          </a:p>
          <a:p>
            <a:endParaRPr lang="en-US" sz="1400" dirty="0"/>
          </a:p>
          <a:p>
            <a:r>
              <a:rPr lang="en-US" sz="1400" dirty="0">
                <a:hlinkClick r:id="rId4"/>
              </a:rPr>
              <a:t>https://www.ecs.org/state-education-policy-watch-list/</a:t>
            </a:r>
            <a:r>
              <a:rPr lang="en-US" sz="1400" dirty="0"/>
              <a:t> </a:t>
            </a:r>
          </a:p>
          <a:p>
            <a:endParaRPr lang="en-US" sz="1400" dirty="0"/>
          </a:p>
          <a:p>
            <a:r>
              <a:rPr lang="en-US" sz="1400" dirty="0">
                <a:hlinkClick r:id="rId5"/>
              </a:rPr>
              <a:t>https://www.nctq.org/publications/State-of-the-States-2021:-Teacher-Preparation-Policy#conclusion</a:t>
            </a:r>
            <a:r>
              <a:rPr lang="en-US" sz="1400" dirty="0"/>
              <a:t> </a:t>
            </a:r>
          </a:p>
        </p:txBody>
      </p:sp>
      <p:sp>
        <p:nvSpPr>
          <p:cNvPr id="2" name="TextBox 1">
            <a:extLst>
              <a:ext uri="{FF2B5EF4-FFF2-40B4-BE49-F238E27FC236}">
                <a16:creationId xmlns:a16="http://schemas.microsoft.com/office/drawing/2014/main" id="{9A4F47B1-9B12-A74A-A03E-6E6824CEF170}"/>
              </a:ext>
            </a:extLst>
          </p:cNvPr>
          <p:cNvSpPr txBox="1"/>
          <p:nvPr/>
        </p:nvSpPr>
        <p:spPr>
          <a:xfrm>
            <a:off x="6720114" y="1119949"/>
            <a:ext cx="5370286" cy="2862322"/>
          </a:xfrm>
          <a:prstGeom prst="rect">
            <a:avLst/>
          </a:prstGeom>
          <a:noFill/>
        </p:spPr>
        <p:txBody>
          <a:bodyPr wrap="square" rtlCol="0">
            <a:spAutoFit/>
          </a:bodyPr>
          <a:lstStyle/>
          <a:p>
            <a:r>
              <a:rPr lang="en-US" b="1" dirty="0"/>
              <a:t>Notable Trends</a:t>
            </a:r>
          </a:p>
          <a:p>
            <a:pPr marL="342900" indent="-342900">
              <a:buFont typeface="+mj-lt"/>
              <a:buAutoNum type="arabicParenR"/>
            </a:pPr>
            <a:r>
              <a:rPr lang="en-US" dirty="0"/>
              <a:t>Many states have lowered or (or removed) academic requirements to enter into teacher programs</a:t>
            </a:r>
          </a:p>
          <a:p>
            <a:pPr marL="342900" indent="-342900">
              <a:buFont typeface="+mj-lt"/>
              <a:buAutoNum type="arabicParenR"/>
            </a:pPr>
            <a:r>
              <a:rPr lang="en-US" dirty="0"/>
              <a:t>25 states have initiatives to recruit and support individuals of color to enter the teacher pipeline</a:t>
            </a:r>
          </a:p>
          <a:p>
            <a:pPr marL="342900" indent="-342900">
              <a:buFont typeface="+mj-lt"/>
              <a:buAutoNum type="arabicParenR"/>
            </a:pPr>
            <a:r>
              <a:rPr lang="en-US" dirty="0"/>
              <a:t>Only half 25 states require Elementary teachers to pass content licensure tests</a:t>
            </a:r>
          </a:p>
          <a:p>
            <a:pPr marL="342900" indent="-342900">
              <a:buFont typeface="+mj-lt"/>
              <a:buAutoNum type="arabicParenR"/>
            </a:pPr>
            <a:r>
              <a:rPr lang="en-US" dirty="0"/>
              <a:t>Eliminating requirements for candidates to pass the </a:t>
            </a:r>
            <a:r>
              <a:rPr lang="en-US" dirty="0" err="1"/>
              <a:t>edTPA</a:t>
            </a:r>
            <a:endParaRPr lang="en-US" dirty="0"/>
          </a:p>
        </p:txBody>
      </p:sp>
      <p:sp>
        <p:nvSpPr>
          <p:cNvPr id="13" name="TextBox 12">
            <a:extLst>
              <a:ext uri="{FF2B5EF4-FFF2-40B4-BE49-F238E27FC236}">
                <a16:creationId xmlns:a16="http://schemas.microsoft.com/office/drawing/2014/main" id="{73847B0C-4D9D-1740-A766-398230108555}"/>
              </a:ext>
            </a:extLst>
          </p:cNvPr>
          <p:cNvSpPr txBox="1"/>
          <p:nvPr/>
        </p:nvSpPr>
        <p:spPr>
          <a:xfrm>
            <a:off x="1564817" y="3134288"/>
            <a:ext cx="5370285" cy="2031325"/>
          </a:xfrm>
          <a:prstGeom prst="rect">
            <a:avLst/>
          </a:prstGeom>
          <a:noFill/>
          <a:ln>
            <a:solidFill>
              <a:schemeClr val="accent1"/>
            </a:solidFill>
          </a:ln>
        </p:spPr>
        <p:txBody>
          <a:bodyPr wrap="square" rtlCol="0">
            <a:spAutoFit/>
          </a:bodyPr>
          <a:lstStyle/>
          <a:p>
            <a:r>
              <a:rPr lang="en-US" dirty="0"/>
              <a:t>MI/NJ – Removed general requirement that teachers pass Basic Skills Test</a:t>
            </a:r>
          </a:p>
          <a:p>
            <a:r>
              <a:rPr lang="en-US" dirty="0"/>
              <a:t>IL, IN, ND, VA – Created new content area licensures</a:t>
            </a:r>
          </a:p>
          <a:p>
            <a:r>
              <a:rPr lang="en-US" dirty="0"/>
              <a:t>VA – License reciprocity for military spouses</a:t>
            </a:r>
          </a:p>
          <a:p>
            <a:r>
              <a:rPr lang="en-US" dirty="0"/>
              <a:t>VA – Provisional licensure for certification outside of US</a:t>
            </a:r>
          </a:p>
          <a:p>
            <a:r>
              <a:rPr lang="en-US" dirty="0"/>
              <a:t>NE – Income tax and student loan programs</a:t>
            </a:r>
          </a:p>
          <a:p>
            <a:endParaRPr lang="en-US" dirty="0"/>
          </a:p>
        </p:txBody>
      </p:sp>
    </p:spTree>
    <p:extLst>
      <p:ext uri="{BB962C8B-B14F-4D97-AF65-F5344CB8AC3E}">
        <p14:creationId xmlns:p14="http://schemas.microsoft.com/office/powerpoint/2010/main" val="405885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481957" y="1000095"/>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0" y="-510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AASPA’s National Legislative Priorities</a:t>
            </a:r>
          </a:p>
        </p:txBody>
      </p:sp>
      <p:sp>
        <p:nvSpPr>
          <p:cNvPr id="3" name="TextBox 2">
            <a:extLst>
              <a:ext uri="{FF2B5EF4-FFF2-40B4-BE49-F238E27FC236}">
                <a16:creationId xmlns:a16="http://schemas.microsoft.com/office/drawing/2014/main" id="{BDF6E0EA-C68B-0B4C-B0A2-8E161350A73B}"/>
              </a:ext>
            </a:extLst>
          </p:cNvPr>
          <p:cNvSpPr txBox="1"/>
          <p:nvPr/>
        </p:nvSpPr>
        <p:spPr>
          <a:xfrm>
            <a:off x="1481957" y="1119976"/>
            <a:ext cx="10515600" cy="3970318"/>
          </a:xfrm>
          <a:prstGeom prst="rect">
            <a:avLst/>
          </a:prstGeom>
          <a:noFill/>
        </p:spPr>
        <p:txBody>
          <a:bodyPr wrap="square" rtlCol="0">
            <a:spAutoFit/>
          </a:bodyPr>
          <a:lstStyle/>
          <a:p>
            <a:r>
              <a:rPr lang="en-US" dirty="0"/>
              <a:t>Educator Shortages There are serious challenges with the teacher pipeline right now. Low wages for teaching positions have led college students to choose other career paths, and high burnout rates have caused many educators to leave the profession entirely. As the older generations approach retirement age, districts are seeing a record number of retirements and are left without any pipeline of recent graduates to fill the open roles. Job postings that had 300 applications in the early 2000s are now receiving an average of 0 to 5 applications. Staffing crises have led to some schools closing entirely for short periods. New and worsening challenges born out of the pandemic have pushed the issue to a breaking point. </a:t>
            </a:r>
          </a:p>
          <a:p>
            <a:endParaRPr lang="en-US" dirty="0"/>
          </a:p>
          <a:p>
            <a:r>
              <a:rPr lang="en-US" u="sng" dirty="0"/>
              <a:t>Legislative Priorities</a:t>
            </a:r>
          </a:p>
          <a:p>
            <a:pPr marL="285750" indent="-285750">
              <a:buFont typeface="Arial" panose="020B0604020202020204" pitchFamily="34" charset="0"/>
              <a:buChar char="•"/>
            </a:pPr>
            <a:r>
              <a:rPr lang="en-US" b="1" dirty="0"/>
              <a:t>Student Debt Relief</a:t>
            </a:r>
            <a:endParaRPr lang="en-US" dirty="0"/>
          </a:p>
          <a:p>
            <a:pPr marL="285750" indent="-285750">
              <a:buFont typeface="Arial" panose="020B0604020202020204" pitchFamily="34" charset="0"/>
              <a:buChar char="•"/>
            </a:pPr>
            <a:r>
              <a:rPr lang="en-US" b="1" dirty="0"/>
              <a:t>Special Education and Other Critical Shortage Area Funding</a:t>
            </a:r>
            <a:endParaRPr lang="en-US" dirty="0"/>
          </a:p>
          <a:p>
            <a:pPr marL="285750" indent="-285750">
              <a:buFont typeface="Arial" panose="020B0604020202020204" pitchFamily="34" charset="0"/>
              <a:buChar char="•"/>
            </a:pPr>
            <a:r>
              <a:rPr lang="en-US" b="1" dirty="0"/>
              <a:t>Alternate Certification Programs</a:t>
            </a:r>
            <a:endParaRPr lang="en-US" dirty="0"/>
          </a:p>
          <a:p>
            <a:pPr marL="285750" indent="-285750">
              <a:buFont typeface="Arial" panose="020B0604020202020204" pitchFamily="34" charset="0"/>
              <a:buChar char="•"/>
            </a:pPr>
            <a:r>
              <a:rPr lang="en-US" b="1" dirty="0"/>
              <a:t>Funding for Paraprofessionals in Classrooms</a:t>
            </a:r>
            <a:endParaRPr lang="en-US" dirty="0"/>
          </a:p>
          <a:p>
            <a:pPr marL="285750" indent="-285750">
              <a:buFont typeface="Arial" panose="020B0604020202020204" pitchFamily="34" charset="0"/>
              <a:buChar char="•"/>
            </a:pPr>
            <a:r>
              <a:rPr lang="en-US" b="1" dirty="0"/>
              <a:t>Reciprocity</a:t>
            </a:r>
            <a:endParaRPr lang="en-US" dirty="0"/>
          </a:p>
        </p:txBody>
      </p:sp>
      <p:sp>
        <p:nvSpPr>
          <p:cNvPr id="14" name="TextBox 13">
            <a:extLst>
              <a:ext uri="{FF2B5EF4-FFF2-40B4-BE49-F238E27FC236}">
                <a16:creationId xmlns:a16="http://schemas.microsoft.com/office/drawing/2014/main" id="{9BA61CC1-C8F7-2943-A85F-87FEB463F899}"/>
              </a:ext>
            </a:extLst>
          </p:cNvPr>
          <p:cNvSpPr txBox="1"/>
          <p:nvPr/>
        </p:nvSpPr>
        <p:spPr>
          <a:xfrm>
            <a:off x="7506580" y="5263978"/>
            <a:ext cx="3203715" cy="646331"/>
          </a:xfrm>
          <a:prstGeom prst="rect">
            <a:avLst/>
          </a:prstGeom>
          <a:noFill/>
        </p:spPr>
        <p:txBody>
          <a:bodyPr wrap="square" rtlCol="0">
            <a:spAutoFit/>
          </a:bodyPr>
          <a:lstStyle/>
          <a:p>
            <a:r>
              <a:rPr lang="en-US" dirty="0">
                <a:hlinkClick r:id="rId3"/>
              </a:rPr>
              <a:t>https://www.aaspa.org/aaspa-legislative-priorities</a:t>
            </a:r>
            <a:r>
              <a:rPr lang="en-US" dirty="0"/>
              <a:t> </a:t>
            </a:r>
          </a:p>
        </p:txBody>
      </p:sp>
    </p:spTree>
    <p:extLst>
      <p:ext uri="{BB962C8B-B14F-4D97-AF65-F5344CB8AC3E}">
        <p14:creationId xmlns:p14="http://schemas.microsoft.com/office/powerpoint/2010/main" val="30523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CF3B-2B8C-C430-3496-A64542618B82}"/>
              </a:ext>
            </a:extLst>
          </p:cNvPr>
          <p:cNvSpPr>
            <a:spLocks noGrp="1"/>
          </p:cNvSpPr>
          <p:nvPr>
            <p:ph type="title"/>
          </p:nvPr>
        </p:nvSpPr>
        <p:spPr>
          <a:xfrm>
            <a:off x="838200" y="4440602"/>
            <a:ext cx="3093720" cy="1645920"/>
          </a:xfrm>
        </p:spPr>
        <p:txBody>
          <a:bodyPr>
            <a:normAutofit/>
          </a:bodyPr>
          <a:lstStyle/>
          <a:p>
            <a:r>
              <a:rPr lang="en-US" sz="2600" dirty="0"/>
              <a:t>National Educator Shortage Summit – February 2022</a:t>
            </a:r>
          </a:p>
        </p:txBody>
      </p:sp>
      <p:pic>
        <p:nvPicPr>
          <p:cNvPr id="7" name="Picture 6" descr="Text, letter&#10;&#10;Description automatically generated">
            <a:extLst>
              <a:ext uri="{FF2B5EF4-FFF2-40B4-BE49-F238E27FC236}">
                <a16:creationId xmlns:a16="http://schemas.microsoft.com/office/drawing/2014/main" id="{B1DF7540-5D75-7517-7E7B-07E888EDA781}"/>
              </a:ext>
            </a:extLst>
          </p:cNvPr>
          <p:cNvPicPr>
            <a:picLocks noChangeAspect="1"/>
          </p:cNvPicPr>
          <p:nvPr/>
        </p:nvPicPr>
        <p:blipFill rotWithShape="1">
          <a:blip r:embed="rId2"/>
          <a:srcRect t="2587" r="3" b="3"/>
          <a:stretch/>
        </p:blipFill>
        <p:spPr>
          <a:xfrm rot="5400000">
            <a:off x="-539496" y="539483"/>
            <a:ext cx="4005072" cy="2926080"/>
          </a:xfrm>
          <a:prstGeom prst="rect">
            <a:avLst/>
          </a:prstGeom>
        </p:spPr>
      </p:pic>
      <p:pic>
        <p:nvPicPr>
          <p:cNvPr id="9" name="Picture 8" descr="Text, letter&#10;&#10;Description automatically generated">
            <a:extLst>
              <a:ext uri="{FF2B5EF4-FFF2-40B4-BE49-F238E27FC236}">
                <a16:creationId xmlns:a16="http://schemas.microsoft.com/office/drawing/2014/main" id="{67B86FCD-29AD-DE9C-A68E-6C8256D35E87}"/>
              </a:ext>
            </a:extLst>
          </p:cNvPr>
          <p:cNvPicPr>
            <a:picLocks noChangeAspect="1"/>
          </p:cNvPicPr>
          <p:nvPr/>
        </p:nvPicPr>
        <p:blipFill rotWithShape="1">
          <a:blip r:embed="rId3"/>
          <a:srcRect t="2283" r="3" b="3"/>
          <a:stretch/>
        </p:blipFill>
        <p:spPr>
          <a:xfrm rot="5400000">
            <a:off x="2542565" y="534929"/>
            <a:ext cx="4005067" cy="2935224"/>
          </a:xfrm>
          <a:prstGeom prst="rect">
            <a:avLst/>
          </a:prstGeom>
        </p:spPr>
      </p:pic>
      <p:pic>
        <p:nvPicPr>
          <p:cNvPr id="5" name="Content Placeholder 4" descr="A group of people sitting at a table&#10;&#10;Description automatically generated with medium confidence">
            <a:extLst>
              <a:ext uri="{FF2B5EF4-FFF2-40B4-BE49-F238E27FC236}">
                <a16:creationId xmlns:a16="http://schemas.microsoft.com/office/drawing/2014/main" id="{E969D82F-FC24-31E7-3B75-F8F3D9B260B8}"/>
              </a:ext>
            </a:extLst>
          </p:cNvPr>
          <p:cNvPicPr>
            <a:picLocks noChangeAspect="1"/>
          </p:cNvPicPr>
          <p:nvPr/>
        </p:nvPicPr>
        <p:blipFill rotWithShape="1">
          <a:blip r:embed="rId4"/>
          <a:srcRect l="22630" r="22403" b="-2"/>
          <a:stretch/>
        </p:blipFill>
        <p:spPr>
          <a:xfrm>
            <a:off x="6174474" y="13"/>
            <a:ext cx="2935224" cy="4005071"/>
          </a:xfrm>
          <a:prstGeom prst="rect">
            <a:avLst/>
          </a:prstGeom>
        </p:spPr>
      </p:pic>
      <p:pic>
        <p:nvPicPr>
          <p:cNvPr id="11" name="Picture 10" descr="A group of people sitting at tables&#10;&#10;Description automatically generated with low confidence">
            <a:extLst>
              <a:ext uri="{FF2B5EF4-FFF2-40B4-BE49-F238E27FC236}">
                <a16:creationId xmlns:a16="http://schemas.microsoft.com/office/drawing/2014/main" id="{8CF0B221-CA99-D1ED-8245-EE3334E032B6}"/>
              </a:ext>
            </a:extLst>
          </p:cNvPr>
          <p:cNvPicPr>
            <a:picLocks noChangeAspect="1"/>
          </p:cNvPicPr>
          <p:nvPr/>
        </p:nvPicPr>
        <p:blipFill rotWithShape="1">
          <a:blip r:embed="rId5"/>
          <a:srcRect l="21770" r="23263" b="-2"/>
          <a:stretch/>
        </p:blipFill>
        <p:spPr>
          <a:xfrm>
            <a:off x="9256776" y="-9"/>
            <a:ext cx="2935224" cy="4005072"/>
          </a:xfrm>
          <a:prstGeom prst="rect">
            <a:avLst/>
          </a:prstGeom>
        </p:spPr>
      </p:pic>
      <p:pic>
        <p:nvPicPr>
          <p:cNvPr id="16" name="Picture 15" descr="Logo, company name&#10;&#10;Description automatically generated">
            <a:extLst>
              <a:ext uri="{FF2B5EF4-FFF2-40B4-BE49-F238E27FC236}">
                <a16:creationId xmlns:a16="http://schemas.microsoft.com/office/drawing/2014/main" id="{761A9491-15B2-4951-1261-3965005C1468}"/>
              </a:ext>
            </a:extLst>
          </p:cNvPr>
          <p:cNvPicPr>
            <a:picLocks noChangeAspect="1"/>
          </p:cNvPicPr>
          <p:nvPr/>
        </p:nvPicPr>
        <p:blipFill>
          <a:blip r:embed="rId6"/>
          <a:stretch>
            <a:fillRect/>
          </a:stretch>
        </p:blipFill>
        <p:spPr>
          <a:xfrm>
            <a:off x="4242430" y="4134367"/>
            <a:ext cx="7714501" cy="2258390"/>
          </a:xfrm>
          <a:prstGeom prst="rect">
            <a:avLst/>
          </a:prstGeom>
        </p:spPr>
      </p:pic>
    </p:spTree>
    <p:extLst>
      <p:ext uri="{BB962C8B-B14F-4D97-AF65-F5344CB8AC3E}">
        <p14:creationId xmlns:p14="http://schemas.microsoft.com/office/powerpoint/2010/main" val="12338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D9E1-E7F5-C6C6-AF55-03DF010008F1}"/>
              </a:ext>
            </a:extLst>
          </p:cNvPr>
          <p:cNvSpPr>
            <a:spLocks noGrp="1"/>
          </p:cNvSpPr>
          <p:nvPr>
            <p:ph type="ctrTitle"/>
          </p:nvPr>
        </p:nvSpPr>
        <p:spPr>
          <a:xfrm>
            <a:off x="838199" y="291090"/>
            <a:ext cx="10515599" cy="932688"/>
          </a:xfrm>
        </p:spPr>
        <p:txBody>
          <a:bodyPr>
            <a:normAutofit/>
          </a:bodyPr>
          <a:lstStyle/>
          <a:p>
            <a:pPr algn="l"/>
            <a:r>
              <a:rPr lang="en-US" sz="5400" dirty="0"/>
              <a:t>National Educator Shortage Summit	</a:t>
            </a:r>
          </a:p>
        </p:txBody>
      </p:sp>
      <p:sp>
        <p:nvSpPr>
          <p:cNvPr id="3" name="Subtitle 2">
            <a:extLst>
              <a:ext uri="{FF2B5EF4-FFF2-40B4-BE49-F238E27FC236}">
                <a16:creationId xmlns:a16="http://schemas.microsoft.com/office/drawing/2014/main" id="{8A380D76-2DAD-DBC3-04BD-BC1FF7A1A794}"/>
              </a:ext>
            </a:extLst>
          </p:cNvPr>
          <p:cNvSpPr>
            <a:spLocks noGrp="1"/>
          </p:cNvSpPr>
          <p:nvPr>
            <p:ph type="subTitle" idx="1"/>
          </p:nvPr>
        </p:nvSpPr>
        <p:spPr>
          <a:xfrm>
            <a:off x="838199" y="1335726"/>
            <a:ext cx="10515599" cy="420624"/>
          </a:xfrm>
        </p:spPr>
        <p:txBody>
          <a:bodyPr>
            <a:normAutofit/>
          </a:bodyPr>
          <a:lstStyle/>
          <a:p>
            <a:pPr algn="l"/>
            <a:r>
              <a:rPr lang="en-US" dirty="0"/>
              <a:t>What did we discover…</a:t>
            </a:r>
          </a:p>
        </p:txBody>
      </p:sp>
      <p:pic>
        <p:nvPicPr>
          <p:cNvPr id="5" name="Picture 4" descr="A picture containing timeline&#10;&#10;Description automatically generated">
            <a:extLst>
              <a:ext uri="{FF2B5EF4-FFF2-40B4-BE49-F238E27FC236}">
                <a16:creationId xmlns:a16="http://schemas.microsoft.com/office/drawing/2014/main" id="{86987755-9BCF-8391-2337-C079FB495D57}"/>
              </a:ext>
            </a:extLst>
          </p:cNvPr>
          <p:cNvPicPr>
            <a:picLocks noChangeAspect="1"/>
          </p:cNvPicPr>
          <p:nvPr/>
        </p:nvPicPr>
        <p:blipFill>
          <a:blip r:embed="rId2"/>
          <a:stretch>
            <a:fillRect/>
          </a:stretch>
        </p:blipFill>
        <p:spPr>
          <a:xfrm>
            <a:off x="1720879" y="1863801"/>
            <a:ext cx="8750241" cy="4440746"/>
          </a:xfrm>
          <a:prstGeom prst="rect">
            <a:avLst/>
          </a:prstGeom>
        </p:spPr>
      </p:pic>
    </p:spTree>
    <p:extLst>
      <p:ext uri="{BB962C8B-B14F-4D97-AF65-F5344CB8AC3E}">
        <p14:creationId xmlns:p14="http://schemas.microsoft.com/office/powerpoint/2010/main" val="182583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431A82F3-B41F-7B6C-1D89-E53FDBE3D35D}"/>
              </a:ext>
            </a:extLst>
          </p:cNvPr>
          <p:cNvPicPr>
            <a:picLocks noGrp="1" noChangeAspect="1"/>
          </p:cNvPicPr>
          <p:nvPr>
            <p:ph idx="1"/>
          </p:nvPr>
        </p:nvPicPr>
        <p:blipFill>
          <a:blip r:embed="rId2"/>
          <a:stretch>
            <a:fillRect/>
          </a:stretch>
        </p:blipFill>
        <p:spPr>
          <a:xfrm>
            <a:off x="455810" y="304800"/>
            <a:ext cx="11309470" cy="6078703"/>
          </a:xfrm>
        </p:spPr>
      </p:pic>
    </p:spTree>
    <p:extLst>
      <p:ext uri="{BB962C8B-B14F-4D97-AF65-F5344CB8AC3E}">
        <p14:creationId xmlns:p14="http://schemas.microsoft.com/office/powerpoint/2010/main" val="191280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527038" y="3550536"/>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0" y="2"/>
            <a:ext cx="12192000" cy="6901531"/>
            <a:chOff x="0" y="0"/>
            <a:chExt cx="12192000" cy="6901531"/>
          </a:xfrm>
        </p:grpSpPr>
        <p:sp>
          <p:nvSpPr>
            <p:cNvPr id="12" name="Rectangle 11"/>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Box 12"/>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15" name="Rectangle 14"/>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299962"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sp>
        <p:nvSpPr>
          <p:cNvPr id="18" name="Content Placeholder 12"/>
          <p:cNvSpPr txBox="1">
            <a:spLocks/>
          </p:cNvSpPr>
          <p:nvPr/>
        </p:nvSpPr>
        <p:spPr>
          <a:xfrm>
            <a:off x="1299962" y="932071"/>
            <a:ext cx="6609668" cy="29812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a:t>Kelly Coash-Johnson, </a:t>
            </a:r>
            <a:r>
              <a:rPr lang="en-US" sz="2800" dirty="0"/>
              <a:t>pHCLE</a:t>
            </a:r>
          </a:p>
          <a:p>
            <a:pPr indent="-222250">
              <a:buFont typeface="Arial" panose="020B0604020202020204" pitchFamily="34" charset="0"/>
              <a:buChar char="•"/>
            </a:pPr>
            <a:r>
              <a:rPr lang="en-US" sz="2800" dirty="0"/>
              <a:t>Executive Director, American Association of School Personnel Administrators</a:t>
            </a:r>
          </a:p>
          <a:p>
            <a:pPr indent="-222250">
              <a:buFont typeface="Arial" panose="020B0604020202020204" pitchFamily="34" charset="0"/>
              <a:buChar char="•"/>
            </a:pPr>
            <a:r>
              <a:rPr lang="en-US" sz="2800" dirty="0"/>
              <a:t>Email: </a:t>
            </a:r>
            <a:r>
              <a:rPr lang="en-US" sz="2800" dirty="0">
                <a:hlinkClick r:id="rId3"/>
              </a:rPr>
              <a:t>Kelly@aaspa.org</a:t>
            </a:r>
            <a:endParaRPr lang="en-US" sz="2800" dirty="0"/>
          </a:p>
          <a:p>
            <a:pPr indent="-222250">
              <a:buFont typeface="Arial" panose="020B0604020202020204" pitchFamily="34" charset="0"/>
              <a:buChar char="•"/>
            </a:pPr>
            <a:r>
              <a:rPr lang="en-US" sz="2800" dirty="0"/>
              <a:t>Twitter: @CoashJohnson</a:t>
            </a:r>
          </a:p>
        </p:txBody>
      </p:sp>
      <p:sp>
        <p:nvSpPr>
          <p:cNvPr id="20" name="TextBox 19"/>
          <p:cNvSpPr txBox="1"/>
          <p:nvPr/>
        </p:nvSpPr>
        <p:spPr>
          <a:xfrm>
            <a:off x="1652676" y="5150236"/>
            <a:ext cx="2291217" cy="369332"/>
          </a:xfrm>
          <a:prstGeom prst="rect">
            <a:avLst/>
          </a:prstGeom>
          <a:noFill/>
        </p:spPr>
        <p:txBody>
          <a:bodyPr wrap="square" rtlCol="0">
            <a:spAutoFit/>
          </a:bodyPr>
          <a:lstStyle/>
          <a:p>
            <a:r>
              <a:rPr lang="en-US" dirty="0"/>
              <a:t>Follow us on LinkedIn</a:t>
            </a:r>
          </a:p>
        </p:txBody>
      </p:sp>
      <p:sp>
        <p:nvSpPr>
          <p:cNvPr id="22" name="TextBox 21"/>
          <p:cNvSpPr txBox="1"/>
          <p:nvPr/>
        </p:nvSpPr>
        <p:spPr>
          <a:xfrm>
            <a:off x="3943893" y="5106704"/>
            <a:ext cx="2250921" cy="369332"/>
          </a:xfrm>
          <a:prstGeom prst="rect">
            <a:avLst/>
          </a:prstGeom>
          <a:noFill/>
        </p:spPr>
        <p:txBody>
          <a:bodyPr wrap="square" rtlCol="0">
            <a:spAutoFit/>
          </a:bodyPr>
          <a:lstStyle/>
          <a:p>
            <a:r>
              <a:rPr lang="en-US" dirty="0"/>
              <a:t>Follow us on Twitter </a:t>
            </a:r>
          </a:p>
        </p:txBody>
      </p:sp>
      <p:pic>
        <p:nvPicPr>
          <p:cNvPr id="23" name="Picture 22" descr="linkedin.png"/>
          <p:cNvPicPr>
            <a:picLocks noChangeAspect="1"/>
          </p:cNvPicPr>
          <p:nvPr/>
        </p:nvPicPr>
        <p:blipFill>
          <a:blip r:embed="rId4"/>
          <a:stretch>
            <a:fillRect/>
          </a:stretch>
        </p:blipFill>
        <p:spPr>
          <a:xfrm>
            <a:off x="2342447" y="5519570"/>
            <a:ext cx="611495" cy="611495"/>
          </a:xfrm>
          <a:prstGeom prst="rect">
            <a:avLst/>
          </a:prstGeom>
        </p:spPr>
      </p:pic>
      <p:pic>
        <p:nvPicPr>
          <p:cNvPr id="25" name="Picture 24" descr="twitter.png"/>
          <p:cNvPicPr>
            <a:picLocks noChangeAspect="1"/>
          </p:cNvPicPr>
          <p:nvPr/>
        </p:nvPicPr>
        <p:blipFill>
          <a:blip r:embed="rId5"/>
          <a:stretch>
            <a:fillRect/>
          </a:stretch>
        </p:blipFill>
        <p:spPr>
          <a:xfrm>
            <a:off x="4484222" y="5476036"/>
            <a:ext cx="760937" cy="760937"/>
          </a:xfrm>
          <a:prstGeom prst="rect">
            <a:avLst/>
          </a:prstGeom>
        </p:spPr>
      </p:pic>
      <p:pic>
        <p:nvPicPr>
          <p:cNvPr id="26" name="Picture 25" descr="twitter.png"/>
          <p:cNvPicPr>
            <a:picLocks noChangeAspect="1"/>
          </p:cNvPicPr>
          <p:nvPr/>
        </p:nvPicPr>
        <p:blipFill>
          <a:blip r:embed="rId5"/>
          <a:stretch>
            <a:fillRect/>
          </a:stretch>
        </p:blipFill>
        <p:spPr>
          <a:xfrm>
            <a:off x="1958421" y="2682471"/>
            <a:ext cx="689773" cy="689773"/>
          </a:xfrm>
          <a:prstGeom prst="rect">
            <a:avLst/>
          </a:prstGeom>
        </p:spPr>
      </p:pic>
      <p:pic>
        <p:nvPicPr>
          <p:cNvPr id="3" name="Picture 2" descr="A person smiling for the camera&#10;&#10;Description automatically generated with low confidence">
            <a:extLst>
              <a:ext uri="{FF2B5EF4-FFF2-40B4-BE49-F238E27FC236}">
                <a16:creationId xmlns:a16="http://schemas.microsoft.com/office/drawing/2014/main" id="{BDC09294-B673-CF4C-992C-2808C5D475FC}"/>
              </a:ext>
            </a:extLst>
          </p:cNvPr>
          <p:cNvPicPr>
            <a:picLocks noChangeAspect="1"/>
          </p:cNvPicPr>
          <p:nvPr/>
        </p:nvPicPr>
        <p:blipFill>
          <a:blip r:embed="rId6"/>
          <a:stretch>
            <a:fillRect/>
          </a:stretch>
        </p:blipFill>
        <p:spPr>
          <a:xfrm>
            <a:off x="8261057" y="438625"/>
            <a:ext cx="3201049" cy="4480473"/>
          </a:xfrm>
          <a:prstGeom prst="rect">
            <a:avLst/>
          </a:prstGeom>
        </p:spPr>
      </p:pic>
    </p:spTree>
    <p:extLst>
      <p:ext uri="{BB962C8B-B14F-4D97-AF65-F5344CB8AC3E}">
        <p14:creationId xmlns:p14="http://schemas.microsoft.com/office/powerpoint/2010/main" val="390525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10;&#10;Description automatically generated">
            <a:extLst>
              <a:ext uri="{FF2B5EF4-FFF2-40B4-BE49-F238E27FC236}">
                <a16:creationId xmlns:a16="http://schemas.microsoft.com/office/drawing/2014/main" id="{11C08572-23B0-BBF2-B02D-95970FD1E91F}"/>
              </a:ext>
            </a:extLst>
          </p:cNvPr>
          <p:cNvPicPr>
            <a:picLocks noGrp="1" noChangeAspect="1"/>
          </p:cNvPicPr>
          <p:nvPr>
            <p:ph idx="1"/>
          </p:nvPr>
        </p:nvPicPr>
        <p:blipFill>
          <a:blip r:embed="rId2"/>
          <a:stretch>
            <a:fillRect/>
          </a:stretch>
        </p:blipFill>
        <p:spPr>
          <a:xfrm>
            <a:off x="1054310" y="643467"/>
            <a:ext cx="10083380" cy="5571066"/>
          </a:xfrm>
          <a:prstGeom prst="rect">
            <a:avLst/>
          </a:prstGeom>
        </p:spPr>
      </p:pic>
    </p:spTree>
    <p:extLst>
      <p:ext uri="{BB962C8B-B14F-4D97-AF65-F5344CB8AC3E}">
        <p14:creationId xmlns:p14="http://schemas.microsoft.com/office/powerpoint/2010/main" val="326568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1958421" y="3627194"/>
            <a:ext cx="9565364"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0" y="2"/>
            <a:ext cx="12192000" cy="6901531"/>
            <a:chOff x="0" y="0"/>
            <a:chExt cx="12192000" cy="6901531"/>
          </a:xfrm>
        </p:grpSpPr>
        <p:sp>
          <p:nvSpPr>
            <p:cNvPr id="12" name="Rectangle 11"/>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Box 12"/>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15" name="Rectangle 14"/>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299962"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sp>
        <p:nvSpPr>
          <p:cNvPr id="18" name="Content Placeholder 12"/>
          <p:cNvSpPr txBox="1">
            <a:spLocks/>
          </p:cNvSpPr>
          <p:nvPr/>
        </p:nvSpPr>
        <p:spPr>
          <a:xfrm>
            <a:off x="1299962" y="932071"/>
            <a:ext cx="10540346" cy="29812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dirty="0"/>
              <a:t>Kelly Coash-Johnson, </a:t>
            </a:r>
            <a:r>
              <a:rPr lang="en-US" sz="2800" dirty="0"/>
              <a:t>pHCLE</a:t>
            </a:r>
          </a:p>
          <a:p>
            <a:pPr indent="-222250">
              <a:buFont typeface="Arial" panose="020B0604020202020204" pitchFamily="34" charset="0"/>
              <a:buChar char="•"/>
            </a:pPr>
            <a:r>
              <a:rPr lang="en-US" sz="2800" dirty="0"/>
              <a:t>Executive Director, American Association of School Personnel Administrators</a:t>
            </a:r>
          </a:p>
          <a:p>
            <a:pPr indent="-222250">
              <a:buFont typeface="Arial" panose="020B0604020202020204" pitchFamily="34" charset="0"/>
              <a:buChar char="•"/>
            </a:pPr>
            <a:r>
              <a:rPr lang="en-US" sz="2800" dirty="0"/>
              <a:t>Email: </a:t>
            </a:r>
            <a:r>
              <a:rPr lang="en-US" sz="2800" dirty="0">
                <a:hlinkClick r:id="rId3"/>
              </a:rPr>
              <a:t>Kelly@aaspa.org</a:t>
            </a:r>
            <a:endParaRPr lang="en-US" sz="2800" dirty="0"/>
          </a:p>
          <a:p>
            <a:pPr indent="-222250">
              <a:buFont typeface="Arial" panose="020B0604020202020204" pitchFamily="34" charset="0"/>
              <a:buChar char="•"/>
            </a:pPr>
            <a:r>
              <a:rPr lang="en-US" sz="2800" dirty="0"/>
              <a:t>Twitter: @CoashJohnson</a:t>
            </a:r>
          </a:p>
        </p:txBody>
      </p:sp>
      <p:sp>
        <p:nvSpPr>
          <p:cNvPr id="20" name="TextBox 19"/>
          <p:cNvSpPr txBox="1"/>
          <p:nvPr/>
        </p:nvSpPr>
        <p:spPr>
          <a:xfrm>
            <a:off x="1652676" y="5150236"/>
            <a:ext cx="2291217" cy="369332"/>
          </a:xfrm>
          <a:prstGeom prst="rect">
            <a:avLst/>
          </a:prstGeom>
          <a:noFill/>
        </p:spPr>
        <p:txBody>
          <a:bodyPr wrap="square" rtlCol="0">
            <a:spAutoFit/>
          </a:bodyPr>
          <a:lstStyle/>
          <a:p>
            <a:r>
              <a:rPr lang="en-US" dirty="0"/>
              <a:t>Follow us on LinkedIn</a:t>
            </a:r>
          </a:p>
        </p:txBody>
      </p:sp>
      <p:sp>
        <p:nvSpPr>
          <p:cNvPr id="21" name="TextBox 20"/>
          <p:cNvSpPr txBox="1"/>
          <p:nvPr/>
        </p:nvSpPr>
        <p:spPr>
          <a:xfrm>
            <a:off x="5293746" y="5150236"/>
            <a:ext cx="2615884" cy="369332"/>
          </a:xfrm>
          <a:prstGeom prst="rect">
            <a:avLst/>
          </a:prstGeom>
          <a:noFill/>
        </p:spPr>
        <p:txBody>
          <a:bodyPr wrap="square" rtlCol="0">
            <a:spAutoFit/>
          </a:bodyPr>
          <a:lstStyle/>
          <a:p>
            <a:r>
              <a:rPr lang="en-US" dirty="0"/>
              <a:t>Like AASPA on Facebook</a:t>
            </a:r>
          </a:p>
        </p:txBody>
      </p:sp>
      <p:sp>
        <p:nvSpPr>
          <p:cNvPr id="22" name="TextBox 21"/>
          <p:cNvSpPr txBox="1"/>
          <p:nvPr/>
        </p:nvSpPr>
        <p:spPr>
          <a:xfrm>
            <a:off x="9127170" y="5150236"/>
            <a:ext cx="2250921" cy="369332"/>
          </a:xfrm>
          <a:prstGeom prst="rect">
            <a:avLst/>
          </a:prstGeom>
          <a:noFill/>
        </p:spPr>
        <p:txBody>
          <a:bodyPr wrap="square" rtlCol="0">
            <a:spAutoFit/>
          </a:bodyPr>
          <a:lstStyle/>
          <a:p>
            <a:r>
              <a:rPr lang="en-US" dirty="0"/>
              <a:t>Follow us on Twitter </a:t>
            </a:r>
          </a:p>
        </p:txBody>
      </p:sp>
      <p:pic>
        <p:nvPicPr>
          <p:cNvPr id="23" name="Picture 22" descr="linkedin.png"/>
          <p:cNvPicPr>
            <a:picLocks noChangeAspect="1"/>
          </p:cNvPicPr>
          <p:nvPr/>
        </p:nvPicPr>
        <p:blipFill>
          <a:blip r:embed="rId4"/>
          <a:stretch>
            <a:fillRect/>
          </a:stretch>
        </p:blipFill>
        <p:spPr>
          <a:xfrm>
            <a:off x="2342447" y="5519570"/>
            <a:ext cx="611495" cy="611495"/>
          </a:xfrm>
          <a:prstGeom prst="rect">
            <a:avLst/>
          </a:prstGeom>
        </p:spPr>
      </p:pic>
      <p:pic>
        <p:nvPicPr>
          <p:cNvPr id="24" name="Picture 23" descr="facebook.png"/>
          <p:cNvPicPr>
            <a:picLocks noChangeAspect="1"/>
          </p:cNvPicPr>
          <p:nvPr/>
        </p:nvPicPr>
        <p:blipFill>
          <a:blip r:embed="rId5"/>
          <a:stretch>
            <a:fillRect/>
          </a:stretch>
        </p:blipFill>
        <p:spPr>
          <a:xfrm>
            <a:off x="5879364" y="5519570"/>
            <a:ext cx="611495" cy="611495"/>
          </a:xfrm>
          <a:prstGeom prst="rect">
            <a:avLst/>
          </a:prstGeom>
        </p:spPr>
      </p:pic>
      <p:pic>
        <p:nvPicPr>
          <p:cNvPr id="25" name="Picture 24" descr="twitter.png"/>
          <p:cNvPicPr>
            <a:picLocks noChangeAspect="1"/>
          </p:cNvPicPr>
          <p:nvPr/>
        </p:nvPicPr>
        <p:blipFill>
          <a:blip r:embed="rId6"/>
          <a:stretch>
            <a:fillRect/>
          </a:stretch>
        </p:blipFill>
        <p:spPr>
          <a:xfrm>
            <a:off x="9647092" y="5509346"/>
            <a:ext cx="760937" cy="760937"/>
          </a:xfrm>
          <a:prstGeom prst="rect">
            <a:avLst/>
          </a:prstGeom>
        </p:spPr>
      </p:pic>
      <p:pic>
        <p:nvPicPr>
          <p:cNvPr id="26" name="Picture 25" descr="twitter.png"/>
          <p:cNvPicPr>
            <a:picLocks noChangeAspect="1"/>
          </p:cNvPicPr>
          <p:nvPr/>
        </p:nvPicPr>
        <p:blipFill>
          <a:blip r:embed="rId6"/>
          <a:stretch>
            <a:fillRect/>
          </a:stretch>
        </p:blipFill>
        <p:spPr>
          <a:xfrm>
            <a:off x="4045128" y="2651258"/>
            <a:ext cx="689773" cy="689773"/>
          </a:xfrm>
          <a:prstGeom prst="rect">
            <a:avLst/>
          </a:prstGeom>
        </p:spPr>
      </p:pic>
    </p:spTree>
    <p:extLst>
      <p:ext uri="{BB962C8B-B14F-4D97-AF65-F5344CB8AC3E}">
        <p14:creationId xmlns:p14="http://schemas.microsoft.com/office/powerpoint/2010/main" val="58793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Today’s Presentation</a:t>
            </a:r>
          </a:p>
        </p:txBody>
      </p:sp>
      <p:sp>
        <p:nvSpPr>
          <p:cNvPr id="13" name="Content Placeholder 2"/>
          <p:cNvSpPr txBox="1">
            <a:spLocks/>
          </p:cNvSpPr>
          <p:nvPr/>
        </p:nvSpPr>
        <p:spPr>
          <a:xfrm>
            <a:off x="1415877" y="1568631"/>
            <a:ext cx="9964427"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Outline:</a:t>
            </a:r>
          </a:p>
          <a:p>
            <a:pPr marL="285750" indent="-285750">
              <a:buFont typeface="Arial" panose="020B0604020202020204" pitchFamily="34" charset="0"/>
              <a:buChar char="•"/>
            </a:pPr>
            <a:r>
              <a:rPr lang="en-US" dirty="0"/>
              <a:t>Information and links on teacher shortage history/tracking</a:t>
            </a:r>
          </a:p>
          <a:p>
            <a:pPr marL="285750" indent="-285750">
              <a:buFont typeface="Arial" panose="020B0604020202020204" pitchFamily="34" charset="0"/>
              <a:buChar char="•"/>
            </a:pPr>
            <a:r>
              <a:rPr lang="en-US" dirty="0"/>
              <a:t>AASPA’s continued Priorities</a:t>
            </a:r>
          </a:p>
          <a:p>
            <a:pPr marL="285750" indent="-285750">
              <a:buFont typeface="Arial" panose="020B0604020202020204" pitchFamily="34" charset="0"/>
              <a:buChar char="•"/>
            </a:pPr>
            <a:r>
              <a:rPr lang="en-US" dirty="0"/>
              <a:t>3 Major Issues to Watch in 2022</a:t>
            </a:r>
          </a:p>
          <a:p>
            <a:pPr marL="0" indent="0">
              <a:buNone/>
            </a:pPr>
            <a:endParaRPr lang="en-US" dirty="0"/>
          </a:p>
          <a:p>
            <a:pPr marL="0" indent="0">
              <a:buNone/>
            </a:pPr>
            <a:endParaRPr lang="en-US" dirty="0"/>
          </a:p>
        </p:txBody>
      </p:sp>
      <p:pic>
        <p:nvPicPr>
          <p:cNvPr id="3" name="Picture 2" descr="Diagram&#10;&#10;Description automatically generated">
            <a:extLst>
              <a:ext uri="{FF2B5EF4-FFF2-40B4-BE49-F238E27FC236}">
                <a16:creationId xmlns:a16="http://schemas.microsoft.com/office/drawing/2014/main" id="{3C0A002E-55C4-FC47-B934-92845AE1D8F8}"/>
              </a:ext>
            </a:extLst>
          </p:cNvPr>
          <p:cNvPicPr>
            <a:picLocks noChangeAspect="1"/>
          </p:cNvPicPr>
          <p:nvPr/>
        </p:nvPicPr>
        <p:blipFill>
          <a:blip r:embed="rId3"/>
          <a:stretch>
            <a:fillRect/>
          </a:stretch>
        </p:blipFill>
        <p:spPr>
          <a:xfrm>
            <a:off x="8181281" y="2629810"/>
            <a:ext cx="3851184" cy="3744097"/>
          </a:xfrm>
          <a:prstGeom prst="rect">
            <a:avLst/>
          </a:prstGeom>
        </p:spPr>
      </p:pic>
    </p:spTree>
    <p:extLst>
      <p:ext uri="{BB962C8B-B14F-4D97-AF65-F5344CB8AC3E}">
        <p14:creationId xmlns:p14="http://schemas.microsoft.com/office/powerpoint/2010/main" val="105225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are we here?</a:t>
            </a:r>
          </a:p>
        </p:txBody>
      </p:sp>
      <p:sp>
        <p:nvSpPr>
          <p:cNvPr id="13" name="Content Placeholder 2"/>
          <p:cNvSpPr txBox="1">
            <a:spLocks/>
          </p:cNvSpPr>
          <p:nvPr/>
        </p:nvSpPr>
        <p:spPr>
          <a:xfrm>
            <a:off x="1415876" y="1568631"/>
            <a:ext cx="9748261"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mj-lt"/>
              <a:buAutoNum type="arabicPeriod"/>
            </a:pPr>
            <a:r>
              <a:rPr lang="en-US" sz="2400" b="1" dirty="0"/>
              <a:t> Declining Interest in the profession</a:t>
            </a:r>
          </a:p>
          <a:p>
            <a:pPr>
              <a:buFont typeface="Wingdings" pitchFamily="2" charset="2"/>
              <a:buChar char="Ø"/>
            </a:pPr>
            <a:r>
              <a:rPr lang="en-US" sz="2000" dirty="0"/>
              <a:t>According to a survey by the American Association of Colleges for Teacher Education (AACTE), as noted in the report, said the </a:t>
            </a:r>
            <a:r>
              <a:rPr lang="en-US" sz="2000" u="sng" dirty="0"/>
              <a:t>No. 1 reason for the enrollment drop was the perception of teaching as an undesirable career. </a:t>
            </a:r>
          </a:p>
          <a:p>
            <a:pPr>
              <a:buFont typeface="Wingdings" pitchFamily="2" charset="2"/>
              <a:buChar char="Ø"/>
            </a:pPr>
            <a:r>
              <a:rPr lang="en-US" sz="2000" dirty="0"/>
              <a:t>We are our own worst enemy.</a:t>
            </a:r>
          </a:p>
          <a:p>
            <a:pPr>
              <a:buFont typeface="Wingdings" pitchFamily="2" charset="2"/>
              <a:buChar char="Ø"/>
            </a:pPr>
            <a:r>
              <a:rPr lang="en-US" sz="2000" b="1" dirty="0"/>
              <a:t>Post Covid - </a:t>
            </a:r>
            <a:r>
              <a:rPr lang="en-US" sz="2000" dirty="0"/>
              <a:t>27% of teachers said they were considering leaving their jobs, retiring early, or taking a leave of absence due to the pandemic.</a:t>
            </a:r>
          </a:p>
          <a:p>
            <a:pPr lvl="1">
              <a:buFont typeface="Wingdings" pitchFamily="2" charset="2"/>
              <a:buChar char="Ø"/>
            </a:pPr>
            <a:r>
              <a:rPr lang="en-US" sz="1600" dirty="0"/>
              <a:t>Good News: States and Districts are reporting teacher turnover declines - </a:t>
            </a:r>
            <a:r>
              <a:rPr lang="en-US" sz="1600" dirty="0">
                <a:hlinkClick r:id="rId3"/>
              </a:rPr>
              <a:t>https://www.nctq.org/blog/Are-teachers-quitting</a:t>
            </a:r>
            <a:r>
              <a:rPr lang="en-US" sz="1600" dirty="0"/>
              <a:t> </a:t>
            </a:r>
          </a:p>
          <a:p>
            <a:endParaRPr lang="en-US" dirty="0"/>
          </a:p>
          <a:p>
            <a:endParaRPr lang="en-US" dirty="0"/>
          </a:p>
        </p:txBody>
      </p:sp>
      <p:sp>
        <p:nvSpPr>
          <p:cNvPr id="2" name="TextBox 1">
            <a:extLst>
              <a:ext uri="{FF2B5EF4-FFF2-40B4-BE49-F238E27FC236}">
                <a16:creationId xmlns:a16="http://schemas.microsoft.com/office/drawing/2014/main" id="{12FA4129-9B49-5F4E-8682-CB0FBFF42124}"/>
              </a:ext>
            </a:extLst>
          </p:cNvPr>
          <p:cNvSpPr txBox="1"/>
          <p:nvPr/>
        </p:nvSpPr>
        <p:spPr>
          <a:xfrm>
            <a:off x="6203915" y="5334000"/>
            <a:ext cx="5088835" cy="923330"/>
          </a:xfrm>
          <a:prstGeom prst="rect">
            <a:avLst/>
          </a:prstGeom>
          <a:noFill/>
        </p:spPr>
        <p:txBody>
          <a:bodyPr wrap="square" rtlCol="0">
            <a:spAutoFit/>
          </a:bodyPr>
          <a:lstStyle/>
          <a:p>
            <a:r>
              <a:rPr lang="en-US" dirty="0"/>
              <a:t>AACTE – August 2018 Report: </a:t>
            </a:r>
            <a:r>
              <a:rPr lang="en-US" dirty="0">
                <a:hlinkClick r:id="rId4"/>
              </a:rPr>
              <a:t>https://aacte.org/resources/colleges-of-education-a-national-portrait</a:t>
            </a:r>
            <a:endParaRPr lang="en-US" dirty="0"/>
          </a:p>
        </p:txBody>
      </p:sp>
    </p:spTree>
    <p:extLst>
      <p:ext uri="{BB962C8B-B14F-4D97-AF65-F5344CB8AC3E}">
        <p14:creationId xmlns:p14="http://schemas.microsoft.com/office/powerpoint/2010/main" val="77506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Chart, bar chart&#10;&#10;Description automatically generated">
            <a:extLst>
              <a:ext uri="{FF2B5EF4-FFF2-40B4-BE49-F238E27FC236}">
                <a16:creationId xmlns:a16="http://schemas.microsoft.com/office/drawing/2014/main" id="{06BADB24-A76E-8A4D-81E0-15BA1B697774}"/>
              </a:ext>
            </a:extLst>
          </p:cNvPr>
          <p:cNvPicPr>
            <a:picLocks noChangeAspect="1"/>
          </p:cNvPicPr>
          <p:nvPr/>
        </p:nvPicPr>
        <p:blipFill>
          <a:blip r:embed="rId3"/>
          <a:stretch>
            <a:fillRect/>
          </a:stretch>
        </p:blipFill>
        <p:spPr>
          <a:xfrm>
            <a:off x="1519930" y="243070"/>
            <a:ext cx="10439400" cy="5334000"/>
          </a:xfrm>
          <a:prstGeom prst="rect">
            <a:avLst/>
          </a:prstGeom>
        </p:spPr>
      </p:pic>
      <p:sp>
        <p:nvSpPr>
          <p:cNvPr id="2" name="TextBox 1">
            <a:extLst>
              <a:ext uri="{FF2B5EF4-FFF2-40B4-BE49-F238E27FC236}">
                <a16:creationId xmlns:a16="http://schemas.microsoft.com/office/drawing/2014/main" id="{831D648F-6F2C-8749-AD4D-7D9C58D34F6D}"/>
              </a:ext>
            </a:extLst>
          </p:cNvPr>
          <p:cNvSpPr txBox="1"/>
          <p:nvPr/>
        </p:nvSpPr>
        <p:spPr>
          <a:xfrm>
            <a:off x="1519930" y="5744308"/>
            <a:ext cx="10512535" cy="646331"/>
          </a:xfrm>
          <a:prstGeom prst="rect">
            <a:avLst/>
          </a:prstGeom>
          <a:noFill/>
        </p:spPr>
        <p:txBody>
          <a:bodyPr wrap="square" rtlCol="0">
            <a:spAutoFit/>
          </a:bodyPr>
          <a:lstStyle/>
          <a:p>
            <a:r>
              <a:rPr lang="en-US" dirty="0">
                <a:hlinkClick r:id="rId4"/>
              </a:rPr>
              <a:t>https://www.act.org/content/dam/act/unsecured/documents/pdfs/Encouraging-More-HS-Students-to-Consider-Teaching.pdf</a:t>
            </a:r>
            <a:r>
              <a:rPr lang="en-US" dirty="0"/>
              <a:t> </a:t>
            </a:r>
          </a:p>
        </p:txBody>
      </p:sp>
    </p:spTree>
    <p:extLst>
      <p:ext uri="{BB962C8B-B14F-4D97-AF65-F5344CB8AC3E}">
        <p14:creationId xmlns:p14="http://schemas.microsoft.com/office/powerpoint/2010/main" val="222303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are we here?</a:t>
            </a:r>
          </a:p>
        </p:txBody>
      </p:sp>
      <p:sp>
        <p:nvSpPr>
          <p:cNvPr id="13" name="Content Placeholder 2"/>
          <p:cNvSpPr txBox="1">
            <a:spLocks/>
          </p:cNvSpPr>
          <p:nvPr/>
        </p:nvSpPr>
        <p:spPr>
          <a:xfrm>
            <a:off x="1517147" y="1447799"/>
            <a:ext cx="4578853" cy="39181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2. Declining enrollment in teacher training programs</a:t>
            </a:r>
          </a:p>
          <a:p>
            <a:pPr marL="679450" lvl="1" indent="-342900">
              <a:buFont typeface="Wingdings" pitchFamily="2" charset="2"/>
              <a:buChar char="Ø"/>
            </a:pPr>
            <a:r>
              <a:rPr lang="en-US" dirty="0"/>
              <a:t>American Association of Colleges for Teacher Education found the average number of education graduates across all institution types fell by 24% from 2009-10 to 2018-19. </a:t>
            </a:r>
          </a:p>
          <a:p>
            <a:pPr marL="679450" lvl="1" indent="-342900">
              <a:buFont typeface="Wingdings" pitchFamily="2" charset="2"/>
              <a:buChar char="Ø"/>
            </a:pPr>
            <a:r>
              <a:rPr lang="en-US" b="1" dirty="0"/>
              <a:t>Post Covid</a:t>
            </a:r>
            <a:r>
              <a:rPr lang="en-US" dirty="0"/>
              <a:t> – 60% of colleges reporting a decline due to the pandemic</a:t>
            </a:r>
          </a:p>
          <a:p>
            <a:pPr marL="679450" lvl="1" indent="-342900">
              <a:buFont typeface="Wingdings" pitchFamily="2" charset="2"/>
              <a:buChar char="Ø"/>
            </a:pPr>
            <a:r>
              <a:rPr lang="en-US" dirty="0"/>
              <a:t>As of 2016, some 18 percent of public school teachers entered the profession via alternative route to certification program</a:t>
            </a:r>
          </a:p>
          <a:p>
            <a:pPr marL="679450" lvl="1" indent="-342900">
              <a:buFont typeface="Wingdings" pitchFamily="2" charset="2"/>
              <a:buChar char="Ø"/>
            </a:pPr>
            <a:endParaRPr lang="en-US" dirty="0"/>
          </a:p>
          <a:p>
            <a:endParaRPr lang="en-US" dirty="0"/>
          </a:p>
          <a:p>
            <a:endParaRPr lang="en-US" dirty="0"/>
          </a:p>
        </p:txBody>
      </p:sp>
      <p:sp>
        <p:nvSpPr>
          <p:cNvPr id="2" name="TextBox 1">
            <a:extLst>
              <a:ext uri="{FF2B5EF4-FFF2-40B4-BE49-F238E27FC236}">
                <a16:creationId xmlns:a16="http://schemas.microsoft.com/office/drawing/2014/main" id="{474B1CB2-8FED-764B-B7F1-61611634A371}"/>
              </a:ext>
            </a:extLst>
          </p:cNvPr>
          <p:cNvSpPr txBox="1"/>
          <p:nvPr/>
        </p:nvSpPr>
        <p:spPr>
          <a:xfrm>
            <a:off x="1517147" y="5456644"/>
            <a:ext cx="4578853" cy="954107"/>
          </a:xfrm>
          <a:prstGeom prst="rect">
            <a:avLst/>
          </a:prstGeom>
          <a:noFill/>
        </p:spPr>
        <p:txBody>
          <a:bodyPr wrap="square" rtlCol="0">
            <a:spAutoFit/>
          </a:bodyPr>
          <a:lstStyle/>
          <a:p>
            <a:r>
              <a:rPr lang="en-US" sz="1400" dirty="0">
                <a:hlinkClick r:id="rId3"/>
              </a:rPr>
              <a:t>https://aacte.org/2020/10/aacte-issue-briefs-examine-education-degrees-trends-and-future-implications-for-teacher-workforce/</a:t>
            </a:r>
            <a:r>
              <a:rPr lang="en-US" sz="1400" dirty="0"/>
              <a:t> </a:t>
            </a:r>
          </a:p>
          <a:p>
            <a:r>
              <a:rPr lang="en-US" sz="1400" dirty="0">
                <a:hlinkClick r:id="rId4"/>
              </a:rPr>
              <a:t>https://encoura.org/the-teachers-are-not-alright/</a:t>
            </a:r>
            <a:r>
              <a:rPr lang="en-US" sz="1400" dirty="0"/>
              <a:t> </a:t>
            </a:r>
          </a:p>
        </p:txBody>
      </p:sp>
      <p:pic>
        <p:nvPicPr>
          <p:cNvPr id="14" name="Picture 13" descr="Graphical user interface, application&#10;&#10;Description automatically generated">
            <a:extLst>
              <a:ext uri="{FF2B5EF4-FFF2-40B4-BE49-F238E27FC236}">
                <a16:creationId xmlns:a16="http://schemas.microsoft.com/office/drawing/2014/main" id="{5E9D3D75-8145-D245-BF31-B0B70EBC6C2D}"/>
              </a:ext>
            </a:extLst>
          </p:cNvPr>
          <p:cNvPicPr>
            <a:picLocks noChangeAspect="1"/>
          </p:cNvPicPr>
          <p:nvPr/>
        </p:nvPicPr>
        <p:blipFill>
          <a:blip r:embed="rId5"/>
          <a:stretch>
            <a:fillRect/>
          </a:stretch>
        </p:blipFill>
        <p:spPr>
          <a:xfrm>
            <a:off x="6388058" y="0"/>
            <a:ext cx="5963478" cy="6410744"/>
          </a:xfrm>
          <a:prstGeom prst="rect">
            <a:avLst/>
          </a:prstGeom>
        </p:spPr>
      </p:pic>
    </p:spTree>
    <p:extLst>
      <p:ext uri="{BB962C8B-B14F-4D97-AF65-F5344CB8AC3E}">
        <p14:creationId xmlns:p14="http://schemas.microsoft.com/office/powerpoint/2010/main" val="240272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400151" y="938812"/>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0" y="121536"/>
            <a:ext cx="10515600" cy="91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The impact of a Recession on Teaching Positions</a:t>
            </a:r>
          </a:p>
        </p:txBody>
      </p:sp>
      <p:sp>
        <p:nvSpPr>
          <p:cNvPr id="15" name="TextBox 14">
            <a:extLst>
              <a:ext uri="{FF2B5EF4-FFF2-40B4-BE49-F238E27FC236}">
                <a16:creationId xmlns:a16="http://schemas.microsoft.com/office/drawing/2014/main" id="{F8F4A7FD-DF63-DE49-B2A7-DAA08EC17F0E}"/>
              </a:ext>
            </a:extLst>
          </p:cNvPr>
          <p:cNvSpPr txBox="1"/>
          <p:nvPr/>
        </p:nvSpPr>
        <p:spPr>
          <a:xfrm>
            <a:off x="3556000" y="6022205"/>
            <a:ext cx="8963004" cy="369332"/>
          </a:xfrm>
          <a:prstGeom prst="rect">
            <a:avLst/>
          </a:prstGeom>
          <a:noFill/>
        </p:spPr>
        <p:txBody>
          <a:bodyPr wrap="square" rtlCol="0">
            <a:spAutoFit/>
          </a:bodyPr>
          <a:lstStyle/>
          <a:p>
            <a:r>
              <a:rPr lang="en-US" dirty="0">
                <a:hlinkClick r:id="rId3"/>
              </a:rPr>
              <a:t>https://learningpolicyinstitute.org/blog/impact-covid-19-recession-teaching-positions</a:t>
            </a:r>
            <a:endParaRPr lang="en-US" dirty="0"/>
          </a:p>
        </p:txBody>
      </p:sp>
      <p:pic>
        <p:nvPicPr>
          <p:cNvPr id="19" name="Picture 18" descr="A screenshot of a cell phone&#10;&#10;Description automatically generated">
            <a:extLst>
              <a:ext uri="{FF2B5EF4-FFF2-40B4-BE49-F238E27FC236}">
                <a16:creationId xmlns:a16="http://schemas.microsoft.com/office/drawing/2014/main" id="{9A39CB1C-9C44-E945-96DE-A52D07F7926F}"/>
              </a:ext>
            </a:extLst>
          </p:cNvPr>
          <p:cNvPicPr>
            <a:picLocks noChangeAspect="1"/>
          </p:cNvPicPr>
          <p:nvPr/>
        </p:nvPicPr>
        <p:blipFill>
          <a:blip r:embed="rId4"/>
          <a:stretch>
            <a:fillRect/>
          </a:stretch>
        </p:blipFill>
        <p:spPr>
          <a:xfrm>
            <a:off x="1287259" y="964675"/>
            <a:ext cx="9867386" cy="5171722"/>
          </a:xfrm>
          <a:prstGeom prst="rect">
            <a:avLst/>
          </a:prstGeom>
        </p:spPr>
      </p:pic>
      <p:sp>
        <p:nvSpPr>
          <p:cNvPr id="12" name="TextBox 11">
            <a:extLst>
              <a:ext uri="{FF2B5EF4-FFF2-40B4-BE49-F238E27FC236}">
                <a16:creationId xmlns:a16="http://schemas.microsoft.com/office/drawing/2014/main" id="{2AF4C463-865F-EC46-8141-7DD39C97E627}"/>
              </a:ext>
            </a:extLst>
          </p:cNvPr>
          <p:cNvSpPr txBox="1"/>
          <p:nvPr/>
        </p:nvSpPr>
        <p:spPr>
          <a:xfrm>
            <a:off x="10619958" y="1715791"/>
            <a:ext cx="1717589" cy="1754326"/>
          </a:xfrm>
          <a:prstGeom prst="rect">
            <a:avLst/>
          </a:prstGeom>
          <a:noFill/>
        </p:spPr>
        <p:txBody>
          <a:bodyPr wrap="square" rtlCol="0">
            <a:spAutoFit/>
          </a:bodyPr>
          <a:lstStyle/>
          <a:p>
            <a:r>
              <a:rPr lang="en-US" i="1" dirty="0">
                <a:highlight>
                  <a:srgbClr val="C0C0C0"/>
                </a:highlight>
              </a:rPr>
              <a:t>Great Recession We lost more than 120,000 teaching positions.</a:t>
            </a:r>
            <a:endParaRPr lang="en-US" dirty="0"/>
          </a:p>
          <a:p>
            <a:endParaRPr lang="en-US" dirty="0"/>
          </a:p>
        </p:txBody>
      </p:sp>
    </p:spTree>
    <p:extLst>
      <p:ext uri="{BB962C8B-B14F-4D97-AF65-F5344CB8AC3E}">
        <p14:creationId xmlns:p14="http://schemas.microsoft.com/office/powerpoint/2010/main" val="83040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are we here?</a:t>
            </a:r>
          </a:p>
        </p:txBody>
      </p:sp>
      <p:sp>
        <p:nvSpPr>
          <p:cNvPr id="13" name="Content Placeholder 2"/>
          <p:cNvSpPr txBox="1">
            <a:spLocks/>
          </p:cNvSpPr>
          <p:nvPr/>
        </p:nvSpPr>
        <p:spPr>
          <a:xfrm>
            <a:off x="1415876" y="1568631"/>
            <a:ext cx="9748261" cy="396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3. Teacher Retention/Turnover </a:t>
            </a:r>
          </a:p>
          <a:p>
            <a:pPr>
              <a:buFont typeface="Arial" charset="0"/>
              <a:buChar char="•"/>
            </a:pPr>
            <a:r>
              <a:rPr lang="en-US" sz="2000" dirty="0"/>
              <a:t>RAND Survey in early 2021 found that 25% of teachers indicated a desire to leave their jobs compared to an average national turnover rate of 16% pre-pandemic</a:t>
            </a:r>
          </a:p>
          <a:p>
            <a:pPr>
              <a:buFont typeface="Arial" charset="0"/>
              <a:buChar char="•"/>
            </a:pPr>
            <a:r>
              <a:rPr lang="en-US" sz="2000" dirty="0"/>
              <a:t>About 30% of new teachers leave the occupation within their first five years</a:t>
            </a:r>
          </a:p>
          <a:p>
            <a:pPr>
              <a:buFont typeface="Arial" charset="0"/>
              <a:buChar char="•"/>
            </a:pPr>
            <a:r>
              <a:rPr lang="en-US" sz="2000" dirty="0"/>
              <a:t>Teacher turnover is highest in the South (16.7%) and lowest in the Northeast (10.3%)</a:t>
            </a:r>
          </a:p>
          <a:p>
            <a:pPr>
              <a:buFont typeface="Arial" charset="0"/>
              <a:buChar char="•"/>
            </a:pPr>
            <a:r>
              <a:rPr lang="en-US" sz="2000" dirty="0"/>
              <a:t>Teachers of color have higher turnover rates (19% vs 15%)</a:t>
            </a:r>
          </a:p>
          <a:p>
            <a:pPr>
              <a:buFont typeface="Arial" charset="0"/>
              <a:buChar char="•"/>
            </a:pPr>
            <a:r>
              <a:rPr lang="en-US" sz="2000" dirty="0"/>
              <a:t>51% of teachers report manageable workloads and 53% cited working conditions as primary reasons</a:t>
            </a:r>
          </a:p>
          <a:p>
            <a:pPr>
              <a:buFont typeface="Arial" charset="0"/>
              <a:buChar char="•"/>
            </a:pPr>
            <a:r>
              <a:rPr lang="en-US" sz="2000" dirty="0"/>
              <a:t>About 23% of the teaching workforce is between 50 and 59 years old, and 7% are older than 60 </a:t>
            </a:r>
          </a:p>
          <a:p>
            <a:endParaRPr lang="en-US" dirty="0"/>
          </a:p>
          <a:p>
            <a:pPr marL="0" indent="0">
              <a:buNone/>
            </a:pPr>
            <a:endParaRPr lang="en-US" dirty="0"/>
          </a:p>
        </p:txBody>
      </p:sp>
      <p:sp>
        <p:nvSpPr>
          <p:cNvPr id="12" name="TextBox 11"/>
          <p:cNvSpPr txBox="1"/>
          <p:nvPr/>
        </p:nvSpPr>
        <p:spPr>
          <a:xfrm>
            <a:off x="1779373" y="5654102"/>
            <a:ext cx="10023490" cy="830997"/>
          </a:xfrm>
          <a:prstGeom prst="rect">
            <a:avLst/>
          </a:prstGeom>
          <a:noFill/>
        </p:spPr>
        <p:txBody>
          <a:bodyPr wrap="square" rtlCol="0">
            <a:spAutoFit/>
          </a:bodyPr>
          <a:lstStyle/>
          <a:p>
            <a:r>
              <a:rPr lang="en-US" sz="1200" dirty="0"/>
              <a:t>Source: </a:t>
            </a:r>
            <a:r>
              <a:rPr lang="en-US" sz="1200" dirty="0">
                <a:hlinkClick r:id="rId3"/>
              </a:rPr>
              <a:t>https://www.brookings.edu/blog/brown-center-chalkboard/2021/09/08/how-the-pandemic-has-changed-teachers-commitment-to-remaining-in-the-classroom/</a:t>
            </a:r>
            <a:r>
              <a:rPr lang="en-US" sz="1200" dirty="0"/>
              <a:t>  </a:t>
            </a:r>
            <a:r>
              <a:rPr lang="en-US" sz="1200" dirty="0">
                <a:hlinkClick r:id="rId4"/>
              </a:rPr>
              <a:t>https://files.eric.ed.gov/fulltext/ED579971.pdf</a:t>
            </a:r>
            <a:r>
              <a:rPr lang="en-US" sz="1200" dirty="0"/>
              <a:t> and </a:t>
            </a:r>
            <a:r>
              <a:rPr lang="en-US" sz="1200" dirty="0">
                <a:hlinkClick r:id="rId5"/>
              </a:rPr>
              <a:t>https://nces.ed.gov/pubsearch/pubsinfo.asp?pubid=2018144</a:t>
            </a:r>
            <a:endParaRPr lang="en-US" sz="1200" dirty="0"/>
          </a:p>
          <a:p>
            <a:r>
              <a:rPr lang="en-US" sz="1200" dirty="0">
                <a:hlinkClick r:id="rId6"/>
              </a:rPr>
              <a:t>https://www.rand.org/pubs/research_reports/RRA1108-1.html</a:t>
            </a:r>
            <a:r>
              <a:rPr lang="en-US" sz="1200" dirty="0"/>
              <a:t> </a:t>
            </a:r>
          </a:p>
          <a:p>
            <a:pPr algn="r"/>
            <a:endParaRPr lang="en-US" sz="1200" dirty="0"/>
          </a:p>
        </p:txBody>
      </p:sp>
    </p:spTree>
    <p:extLst>
      <p:ext uri="{BB962C8B-B14F-4D97-AF65-F5344CB8AC3E}">
        <p14:creationId xmlns:p14="http://schemas.microsoft.com/office/powerpoint/2010/main" val="3257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261" y="6526307"/>
            <a:ext cx="10904739" cy="331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87262" y="1333923"/>
            <a:ext cx="4490977"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2"/>
            <a:ext cx="12192000" cy="6901531"/>
            <a:chOff x="0" y="0"/>
            <a:chExt cx="12192000" cy="6901531"/>
          </a:xfrm>
        </p:grpSpPr>
        <p:sp>
          <p:nvSpPr>
            <p:cNvPr id="4" name="Rectangle 3"/>
            <p:cNvSpPr/>
            <p:nvPr/>
          </p:nvSpPr>
          <p:spPr>
            <a:xfrm>
              <a:off x="0" y="243068"/>
              <a:ext cx="1287262" cy="66149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287260" y="6501421"/>
              <a:ext cx="10904740" cy="400110"/>
            </a:xfrm>
            <a:prstGeom prst="rect">
              <a:avLst/>
            </a:prstGeom>
            <a:noFill/>
          </p:spPr>
          <p:txBody>
            <a:bodyPr wrap="square" rtlCol="0">
              <a:spAutoFit/>
            </a:bodyPr>
            <a:lstStyle/>
            <a:p>
              <a:pPr algn="ctr"/>
              <a:r>
                <a:rPr lang="en-US" sz="2000" dirty="0">
                  <a:solidFill>
                    <a:schemeClr val="bg1"/>
                  </a:solidFill>
                  <a:latin typeface="Elephant" charset="0"/>
                  <a:ea typeface="Elephant" charset="0"/>
                  <a:cs typeface="Elephant" charset="0"/>
                </a:rPr>
                <a:t>American Association of School Personnel Administrators</a:t>
              </a:r>
              <a:endParaRPr lang="en-US" dirty="0">
                <a:solidFill>
                  <a:schemeClr val="bg1"/>
                </a:solidFill>
                <a:latin typeface="Elephant" charset="0"/>
                <a:ea typeface="Elephant" charset="0"/>
                <a:cs typeface="Elephan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35" y="5889811"/>
              <a:ext cx="968189" cy="968189"/>
            </a:xfrm>
            <a:prstGeom prst="rect">
              <a:avLst/>
            </a:prstGeom>
          </p:spPr>
        </p:pic>
        <p:sp>
          <p:nvSpPr>
            <p:cNvPr id="9" name="Rectangle 8"/>
            <p:cNvSpPr/>
            <p:nvPr/>
          </p:nvSpPr>
          <p:spPr>
            <a:xfrm>
              <a:off x="0" y="0"/>
              <a:ext cx="1287260" cy="24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1"/>
          <p:cNvSpPr txBox="1">
            <a:spLocks/>
          </p:cNvSpPr>
          <p:nvPr/>
        </p:nvSpPr>
        <p:spPr>
          <a:xfrm>
            <a:off x="1287263" y="243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are we here?</a:t>
            </a:r>
          </a:p>
        </p:txBody>
      </p:sp>
      <p:sp>
        <p:nvSpPr>
          <p:cNvPr id="13" name="Content Placeholder 2"/>
          <p:cNvSpPr txBox="1">
            <a:spLocks/>
          </p:cNvSpPr>
          <p:nvPr/>
        </p:nvSpPr>
        <p:spPr>
          <a:xfrm>
            <a:off x="1415876" y="1568631"/>
            <a:ext cx="6171173" cy="39624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b="1" dirty="0"/>
              <a:t>Let’s Talk What is Cost’s to Replace</a:t>
            </a:r>
            <a:r>
              <a:rPr lang="mr-IN" sz="2400" b="1" dirty="0"/>
              <a:t>…</a:t>
            </a:r>
            <a:endParaRPr lang="en-US" sz="2400" b="1" dirty="0"/>
          </a:p>
          <a:p>
            <a:pPr marL="0" indent="0">
              <a:buNone/>
            </a:pPr>
            <a:r>
              <a:rPr lang="en-US" sz="2400" u="sng" dirty="0"/>
              <a:t>National Data</a:t>
            </a:r>
          </a:p>
          <a:p>
            <a:pPr>
              <a:buFont typeface="Arial" charset="0"/>
              <a:buChar char="•"/>
            </a:pPr>
            <a:r>
              <a:rPr lang="en-US" sz="2400" dirty="0"/>
              <a:t>$2.2 Billion per year on teacher attrition</a:t>
            </a:r>
          </a:p>
          <a:p>
            <a:pPr>
              <a:buFont typeface="Arial" charset="0"/>
              <a:buChar char="•"/>
            </a:pPr>
            <a:r>
              <a:rPr lang="en-US" sz="2400" dirty="0"/>
              <a:t>$4.9 billion per year for replacing teachers who </a:t>
            </a:r>
          </a:p>
          <a:p>
            <a:pPr marL="0" indent="0">
              <a:buNone/>
            </a:pPr>
            <a:r>
              <a:rPr lang="en-US" sz="2400" dirty="0"/>
              <a:t>     transfer schools</a:t>
            </a:r>
          </a:p>
          <a:p>
            <a:endParaRPr lang="en-US" sz="2400" dirty="0"/>
          </a:p>
          <a:p>
            <a:pPr marL="0" indent="0">
              <a:buNone/>
            </a:pPr>
            <a:r>
              <a:rPr lang="en-US" sz="2400" u="sng" dirty="0"/>
              <a:t>District Data</a:t>
            </a:r>
          </a:p>
          <a:p>
            <a:pPr>
              <a:buFont typeface="Arial" charset="0"/>
              <a:buChar char="•"/>
            </a:pPr>
            <a:r>
              <a:rPr lang="en-US" sz="2400" dirty="0"/>
              <a:t>$4,366 per teacher in a small rural district</a:t>
            </a:r>
          </a:p>
          <a:p>
            <a:pPr>
              <a:buFont typeface="Arial" charset="0"/>
              <a:buChar char="•"/>
            </a:pPr>
            <a:r>
              <a:rPr lang="en-US" sz="2400" dirty="0"/>
              <a:t>$20,000 per teacher in a very large district</a:t>
            </a:r>
          </a:p>
          <a:p>
            <a:endParaRPr lang="en-US" dirty="0"/>
          </a:p>
          <a:p>
            <a:pPr marL="0" indent="0">
              <a:buNone/>
            </a:pPr>
            <a:r>
              <a:rPr lang="en-US" dirty="0"/>
              <a:t> </a:t>
            </a:r>
          </a:p>
          <a:p>
            <a:pPr marL="0" indent="0">
              <a:buNone/>
            </a:pPr>
            <a:endParaRPr lang="en-US" dirty="0"/>
          </a:p>
        </p:txBody>
      </p:sp>
      <p:sp>
        <p:nvSpPr>
          <p:cNvPr id="2" name="TextBox 1">
            <a:extLst>
              <a:ext uri="{FF2B5EF4-FFF2-40B4-BE49-F238E27FC236}">
                <a16:creationId xmlns:a16="http://schemas.microsoft.com/office/drawing/2014/main" id="{2F6E2F0A-0B5C-DB4E-982F-D5E00B1EB2BF}"/>
              </a:ext>
            </a:extLst>
          </p:cNvPr>
          <p:cNvSpPr txBox="1"/>
          <p:nvPr/>
        </p:nvSpPr>
        <p:spPr>
          <a:xfrm>
            <a:off x="7812753" y="1479421"/>
            <a:ext cx="3990110" cy="3785652"/>
          </a:xfrm>
          <a:prstGeom prst="rect">
            <a:avLst/>
          </a:prstGeom>
          <a:solidFill>
            <a:schemeClr val="accent1">
              <a:alpha val="71000"/>
            </a:schemeClr>
          </a:solidFill>
        </p:spPr>
        <p:txBody>
          <a:bodyPr wrap="square" rtlCol="0">
            <a:spAutoFit/>
          </a:bodyPr>
          <a:lstStyle/>
          <a:p>
            <a:r>
              <a:rPr lang="en-US" sz="1600" b="1" dirty="0"/>
              <a:t>Separation Costs:</a:t>
            </a:r>
          </a:p>
          <a:p>
            <a:r>
              <a:rPr lang="en-US" sz="1600" dirty="0"/>
              <a:t>Removing from payroll and processing</a:t>
            </a:r>
          </a:p>
          <a:p>
            <a:r>
              <a:rPr lang="en-US" sz="1600" dirty="0"/>
              <a:t>Paying substitutes to cover</a:t>
            </a:r>
          </a:p>
          <a:p>
            <a:endParaRPr lang="en-US" sz="1600" dirty="0"/>
          </a:p>
          <a:p>
            <a:r>
              <a:rPr lang="en-US" sz="1600" b="1" dirty="0"/>
              <a:t>Recruitment and Hiring Costs:</a:t>
            </a:r>
          </a:p>
          <a:p>
            <a:r>
              <a:rPr lang="en-US" sz="1600" dirty="0"/>
              <a:t>Advertising </a:t>
            </a:r>
          </a:p>
          <a:p>
            <a:r>
              <a:rPr lang="en-US" sz="1600" dirty="0"/>
              <a:t>Traveling to job fairs </a:t>
            </a:r>
          </a:p>
          <a:p>
            <a:r>
              <a:rPr lang="en-US" sz="1600" dirty="0"/>
              <a:t>Responding to inquiries, corresponding to applicants</a:t>
            </a:r>
          </a:p>
          <a:p>
            <a:r>
              <a:rPr lang="en-US" sz="1600" dirty="0"/>
              <a:t>Conducting Interviews, background checks etc</a:t>
            </a:r>
          </a:p>
          <a:p>
            <a:endParaRPr lang="en-US" sz="1600" dirty="0"/>
          </a:p>
          <a:p>
            <a:r>
              <a:rPr lang="en-US" sz="1600" b="1" dirty="0"/>
              <a:t>Training Costs:</a:t>
            </a:r>
          </a:p>
          <a:p>
            <a:r>
              <a:rPr lang="en-US" sz="1600" dirty="0"/>
              <a:t>Coordinating mentoring programs, onboarding workshops and professional development</a:t>
            </a:r>
          </a:p>
        </p:txBody>
      </p:sp>
      <p:sp>
        <p:nvSpPr>
          <p:cNvPr id="3" name="TextBox 2">
            <a:extLst>
              <a:ext uri="{FF2B5EF4-FFF2-40B4-BE49-F238E27FC236}">
                <a16:creationId xmlns:a16="http://schemas.microsoft.com/office/drawing/2014/main" id="{7AA27538-2B14-054D-AD0E-8F6351715A08}"/>
              </a:ext>
            </a:extLst>
          </p:cNvPr>
          <p:cNvSpPr txBox="1"/>
          <p:nvPr/>
        </p:nvSpPr>
        <p:spPr>
          <a:xfrm>
            <a:off x="1500809" y="5734878"/>
            <a:ext cx="9899374" cy="861774"/>
          </a:xfrm>
          <a:prstGeom prst="rect">
            <a:avLst/>
          </a:prstGeom>
          <a:noFill/>
        </p:spPr>
        <p:txBody>
          <a:bodyPr wrap="square" rtlCol="0">
            <a:spAutoFit/>
          </a:bodyPr>
          <a:lstStyle/>
          <a:p>
            <a:r>
              <a:rPr lang="en-US" sz="1600" i="1" u="sng" dirty="0"/>
              <a:t>The Learning Policy Institute </a:t>
            </a:r>
            <a:r>
              <a:rPr lang="en-US" sz="1600" i="1" dirty="0"/>
              <a:t>as a list of Separation Costs, Recruitment and Hiring Costs and Training Costs associated with Replacement: </a:t>
            </a:r>
            <a:r>
              <a:rPr lang="en-US" sz="1600" i="1" dirty="0">
                <a:hlinkClick r:id="rId3"/>
              </a:rPr>
              <a:t>https://learningpolicyinstitute.org/about-teacher-turnover-calculations</a:t>
            </a:r>
            <a:endParaRPr lang="en-US" sz="1600" i="1" dirty="0"/>
          </a:p>
          <a:p>
            <a:endParaRPr lang="en-US" dirty="0"/>
          </a:p>
        </p:txBody>
      </p:sp>
    </p:spTree>
    <p:extLst>
      <p:ext uri="{BB962C8B-B14F-4D97-AF65-F5344CB8AC3E}">
        <p14:creationId xmlns:p14="http://schemas.microsoft.com/office/powerpoint/2010/main" val="1291492713"/>
      </p:ext>
    </p:extLst>
  </p:cSld>
  <p:clrMapOvr>
    <a:masterClrMapping/>
  </p:clrMapOvr>
</p:sld>
</file>

<file path=ppt/theme/theme1.xml><?xml version="1.0" encoding="utf-8"?>
<a:theme xmlns:a="http://schemas.openxmlformats.org/drawingml/2006/main" name="AASPA PowerPoint Template">
  <a:themeElements>
    <a:clrScheme name="Custom 1">
      <a:dk1>
        <a:srgbClr val="173959"/>
      </a:dk1>
      <a:lt1>
        <a:srgbClr val="FFFFFF"/>
      </a:lt1>
      <a:dk2>
        <a:srgbClr val="173959"/>
      </a:dk2>
      <a:lt2>
        <a:srgbClr val="E7E6E6"/>
      </a:lt2>
      <a:accent1>
        <a:srgbClr val="F8A14E"/>
      </a:accent1>
      <a:accent2>
        <a:srgbClr val="F16735"/>
      </a:accent2>
      <a:accent3>
        <a:srgbClr val="A5A5A5"/>
      </a:accent3>
      <a:accent4>
        <a:srgbClr val="006678"/>
      </a:accent4>
      <a:accent5>
        <a:srgbClr val="BF0058"/>
      </a:accent5>
      <a:accent6>
        <a:srgbClr val="98D24C"/>
      </a:accent6>
      <a:hlink>
        <a:srgbClr val="F16735"/>
      </a:hlink>
      <a:folHlink>
        <a:srgbClr val="F8A14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35882</TotalTime>
  <Words>2035</Words>
  <Application>Microsoft Macintosh PowerPoint</Application>
  <PresentationFormat>Widescreen</PresentationFormat>
  <Paragraphs>242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Elephant</vt:lpstr>
      <vt:lpstr>Wingdings</vt:lpstr>
      <vt:lpstr>AASPA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Educator Shortage Summit – February 2022</vt:lpstr>
      <vt:lpstr>National Educator Shortage Summit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Molly Hildreth</dc:creator>
  <cp:lastModifiedBy>Timothy Mahoney</cp:lastModifiedBy>
  <cp:revision>152</cp:revision>
  <cp:lastPrinted>2021-08-25T20:09:56Z</cp:lastPrinted>
  <dcterms:created xsi:type="dcterms:W3CDTF">2018-03-29T16:12:13Z</dcterms:created>
  <dcterms:modified xsi:type="dcterms:W3CDTF">2022-05-10T11:22:56Z</dcterms:modified>
</cp:coreProperties>
</file>