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embeddedFontLst>
    <p:embeddedFont>
      <p:font typeface="Lato" panose="020F0502020204030203" pitchFamily="34" charset="0"/>
      <p:regular r:id="rId20"/>
      <p:bold r:id="rId21"/>
      <p:italic r:id="rId22"/>
      <p:boldItalic r:id="rId23"/>
    </p:embeddedFont>
    <p:embeddedFont>
      <p:font typeface="Montserrat" panose="00000500000000000000" pitchFamily="2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994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f18878c101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f18878c101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f18878c101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1f18878c101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f18878c101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f18878c101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name="adj" fmla="val 0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name="adj" fmla="val 58774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" name="Google Shape;125;p11"/>
          <p:cNvSpPr txBox="1">
            <a:spLocks noGrp="1"/>
          </p:cNvSpPr>
          <p:nvPr>
            <p:ph type="title" hasCustomPrompt="1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>
            <a:spLocks noGrp="1"/>
          </p:cNvSpPr>
          <p:nvPr>
            <p:ph type="body" idx="1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7" name="Google Shape;12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39;p3"/>
          <p:cNvSpPr txBox="1">
            <a:spLocks noGrp="1"/>
          </p:cNvSpPr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body" idx="2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body" idx="1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" name="Google Shape;89;p8"/>
          <p:cNvSpPr txBox="1">
            <a:spLocks noGrp="1"/>
          </p:cNvSpPr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9"/>
          <p:cNvSpPr txBox="1">
            <a:spLocks noGrp="1"/>
          </p:cNvSpPr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6" name="Google Shape;96;p9"/>
          <p:cNvSpPr txBox="1">
            <a:spLocks noGrp="1"/>
          </p:cNvSpPr>
          <p:nvPr>
            <p:ph type="subTitle" idx="1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97" name="Google Shape;97;p9"/>
          <p:cNvSpPr txBox="1">
            <a:spLocks noGrp="1"/>
          </p:cNvSpPr>
          <p:nvPr>
            <p:ph type="body" idx="2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10"/>
          <p:cNvSpPr txBox="1">
            <a:spLocks noGrp="1"/>
          </p:cNvSpPr>
          <p:nvPr>
            <p:ph type="body" idx="1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4" name="Google Shape;10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focus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>
            <a:spLocks noGrp="1"/>
          </p:cNvSpPr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dirty="0"/>
              <a:t>Evaluation of Students with Dyslexia &amp; Language-based learning disabilities</a:t>
            </a:r>
            <a:endParaRPr sz="2400" b="1" dirty="0"/>
          </a:p>
        </p:txBody>
      </p:sp>
      <p:sp>
        <p:nvSpPr>
          <p:cNvPr id="135" name="Google Shape;135;p13"/>
          <p:cNvSpPr txBox="1">
            <a:spLocks noGrp="1"/>
          </p:cNvSpPr>
          <p:nvPr>
            <p:ph type="subTitle" idx="1"/>
          </p:nvPr>
        </p:nvSpPr>
        <p:spPr>
          <a:xfrm>
            <a:off x="5083950" y="3403275"/>
            <a:ext cx="3470700" cy="102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/>
              <a:t>Dyslexia Conference Ware Center</a:t>
            </a:r>
            <a:br>
              <a:rPr lang="en" sz="1700" b="1" dirty="0"/>
            </a:br>
            <a:r>
              <a:rPr lang="en" sz="1700" b="1" dirty="0"/>
              <a:t>January 27, 2024</a:t>
            </a:r>
            <a:br>
              <a:rPr lang="en" sz="1700" dirty="0"/>
            </a:br>
            <a:endParaRPr sz="17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/>
              <a:t>Margaret J. Kay, Ed.D Psychologist</a:t>
            </a:r>
            <a:endParaRPr sz="1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795AF-6555-53FF-AB19-C7CFAC3A0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200" b="1" dirty="0"/>
              <a:t>Information Processing Weakness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38DEB1-638B-5B71-0270-A0C7D2C6E8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46050" indent="0" algn="ctr">
              <a:buNone/>
            </a:pPr>
            <a:r>
              <a:rPr lang="en-US" sz="1600" dirty="0"/>
              <a:t>Perception of Symbol Directionality Orthographic Processing</a:t>
            </a:r>
          </a:p>
          <a:p>
            <a:pPr marL="146050" indent="0" algn="ctr">
              <a:buNone/>
            </a:pPr>
            <a:endParaRPr lang="en-US" dirty="0"/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A11FAFC6-D29E-C359-1876-EC21ED512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8254" y="2025719"/>
            <a:ext cx="5997392" cy="233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653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561B6-2F6B-A47E-1968-0AEFD11CE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/>
              <a:t>Academic Strengths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4E047D-FFFE-2D28-7193-1D520C1C3A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7500" y="1307850"/>
            <a:ext cx="7038900" cy="3170900"/>
          </a:xfrm>
        </p:spPr>
        <p:txBody>
          <a:bodyPr/>
          <a:lstStyle/>
          <a:p>
            <a:pPr marL="146050" indent="0" algn="ctr">
              <a:buNone/>
            </a:pPr>
            <a:r>
              <a:rPr lang="en-US" b="1" dirty="0"/>
              <a:t>Listening Comprehension &amp; Oral Expression</a:t>
            </a:r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3E910CFB-7506-F4AD-7C83-70DB98F58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729" y="1780550"/>
            <a:ext cx="7524427" cy="323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209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8A663-4F2E-0E80-1A23-A61E64E5B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/>
              <a:t>Academic Weakness: Reading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BF6A1E-D595-05C2-8540-1F46F1E5D4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8385" y="1185619"/>
            <a:ext cx="7423689" cy="3471621"/>
          </a:xfrm>
        </p:spPr>
        <p:txBody>
          <a:bodyPr/>
          <a:lstStyle/>
          <a:p>
            <a:pPr marL="146050" indent="0" algn="ctr">
              <a:buNone/>
            </a:pPr>
            <a:r>
              <a:rPr lang="en-US" sz="1400" b="1" dirty="0"/>
              <a:t>Reading Achievement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8E81CA87-A2A5-30CE-B9E0-DB5140346A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293" y="1642820"/>
            <a:ext cx="7161871" cy="301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03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D6350-13A2-B1EA-A898-4ABF16D47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Academic Weaknesses: Written Expression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7B5E1F-3F7B-5165-4AB1-56B40176B4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46050" indent="0" algn="ctr">
              <a:buNone/>
            </a:pPr>
            <a:r>
              <a:rPr lang="en-US" sz="1400" b="1" dirty="0"/>
              <a:t>Written Expression Skills</a:t>
            </a:r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03312A74-8533-3408-1E81-52C44A4799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977" y="1999282"/>
            <a:ext cx="6804517" cy="255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362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090A0-D8FC-6A4F-928E-0EEBBAB5D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/>
              <a:t>Academic Weakness: Math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1C467D-5DCC-E13E-DD21-144466F820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46050" indent="0" algn="ctr">
              <a:buNone/>
            </a:pPr>
            <a:r>
              <a:rPr lang="en-US" sz="1400" b="1" dirty="0"/>
              <a:t>WISC-IV Math</a:t>
            </a:r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2402FE96-4567-AF29-7E75-8409C96054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3803" y="2070165"/>
            <a:ext cx="6714650" cy="210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503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F7101-C56B-3F9E-1663-E8A1401E6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WIAT-IV Dyslexia Index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3E6F9D-AAE6-7BF4-924F-C505150243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7500" y="860157"/>
            <a:ext cx="7038900" cy="3618594"/>
          </a:xfrm>
        </p:spPr>
        <p:txBody>
          <a:bodyPr/>
          <a:lstStyle/>
          <a:p>
            <a:pPr marL="146050" indent="0" algn="ctr">
              <a:buNone/>
            </a:pPr>
            <a:r>
              <a:rPr lang="en-US" b="1" dirty="0"/>
              <a:t>Dyslexia Index</a:t>
            </a:r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36DE3296-0249-C133-623F-8CA27BB6F3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42" y="1307850"/>
            <a:ext cx="6681216" cy="321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7888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85821-E68F-B5CC-BF4E-ED575E7E9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Data driven Recommendations for Intervention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F6D869-5C03-1E11-A61B-0C30B82AE1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7500" y="1425843"/>
            <a:ext cx="7038900" cy="3231397"/>
          </a:xfrm>
        </p:spPr>
        <p:txBody>
          <a:bodyPr>
            <a:normAutofit lnSpcReduction="10000"/>
          </a:bodyPr>
          <a:lstStyle/>
          <a:p>
            <a:r>
              <a:rPr lang="en-US" sz="1600" dirty="0"/>
              <a:t>This is not “Rocket Science”</a:t>
            </a:r>
            <a:br>
              <a:rPr lang="en-US" sz="1600" dirty="0"/>
            </a:br>
            <a:endParaRPr lang="en-US" sz="1600" dirty="0"/>
          </a:p>
          <a:p>
            <a:r>
              <a:rPr lang="en-US" sz="1600" dirty="0"/>
              <a:t>Synthetic-phonetic code-emphasis instruction: Reading </a:t>
            </a:r>
          </a:p>
          <a:p>
            <a:pPr lvl="1"/>
            <a:r>
              <a:rPr lang="en-US" sz="1400" dirty="0"/>
              <a:t>Wilson Reading System</a:t>
            </a:r>
          </a:p>
          <a:p>
            <a:pPr lvl="1"/>
            <a:r>
              <a:rPr lang="en-US" sz="1400" dirty="0"/>
              <a:t>Orton-Gillingham</a:t>
            </a:r>
          </a:p>
          <a:p>
            <a:r>
              <a:rPr lang="en-US" sz="1600" dirty="0"/>
              <a:t>RAVE-O: Reading </a:t>
            </a:r>
          </a:p>
          <a:p>
            <a:pPr lvl="1"/>
            <a:r>
              <a:rPr lang="en-US" sz="1400" dirty="0"/>
              <a:t>Orthographic processing problems</a:t>
            </a:r>
          </a:p>
          <a:p>
            <a:r>
              <a:rPr lang="en-US" sz="1600" dirty="0"/>
              <a:t>Math – theoretical vs. direct sequential</a:t>
            </a:r>
          </a:p>
          <a:p>
            <a:pPr lvl="1"/>
            <a:r>
              <a:rPr lang="en-US" sz="1400" dirty="0"/>
              <a:t>Saxon Math</a:t>
            </a:r>
          </a:p>
          <a:p>
            <a:r>
              <a:rPr lang="en-US" sz="1600" dirty="0"/>
              <a:t>Writing</a:t>
            </a:r>
          </a:p>
          <a:p>
            <a:pPr lvl="1"/>
            <a:r>
              <a:rPr lang="en-US" sz="1400" dirty="0"/>
              <a:t>Diana Hanbury-King</a:t>
            </a:r>
          </a:p>
          <a:p>
            <a:pPr lvl="1"/>
            <a:r>
              <a:rPr lang="en-US" sz="1400" dirty="0"/>
              <a:t>Assistive technologies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0966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BCE4A-3758-FA9D-D708-45DB59CB5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/>
              <a:t>Some Final Thoughts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0ACCFF-B305-4CBD-C194-340DF46677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Critical window of language development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Catching dyslexia early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Problems with the “</a:t>
            </a:r>
            <a:r>
              <a:rPr lang="en-US" sz="2000" i="1" dirty="0"/>
              <a:t>wait and see</a:t>
            </a:r>
            <a:r>
              <a:rPr lang="en-US" sz="2000" dirty="0"/>
              <a:t>” approach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Rule of thumb: Remediate and accommodate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Emotional impacts on kids, parents and teachers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Hurt pride</a:t>
            </a:r>
          </a:p>
        </p:txBody>
      </p:sp>
    </p:spTree>
    <p:extLst>
      <p:ext uri="{BB962C8B-B14F-4D97-AF65-F5344CB8AC3E}">
        <p14:creationId xmlns:p14="http://schemas.microsoft.com/office/powerpoint/2010/main" val="3072636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/>
              <a:t>Some Quick Facts about Dyslexia</a:t>
            </a:r>
            <a:endParaRPr sz="2800" b="1"/>
          </a:p>
        </p:txBody>
      </p:sp>
      <p:sp>
        <p:nvSpPr>
          <p:cNvPr id="141" name="Google Shape;141;p14"/>
          <p:cNvSpPr txBox="1">
            <a:spLocks noGrp="1"/>
          </p:cNvSpPr>
          <p:nvPr>
            <p:ph type="body" idx="1"/>
          </p:nvPr>
        </p:nvSpPr>
        <p:spPr>
          <a:xfrm>
            <a:off x="1297500" y="1142275"/>
            <a:ext cx="7038900" cy="333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What it’s not:</a:t>
            </a:r>
            <a:endParaRPr sz="2000"/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A medical problem that educators don’t address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A vision problem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When people see things backwards</a:t>
            </a:r>
            <a:endParaRPr sz="20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/>
              <a:t>What it is:</a:t>
            </a:r>
            <a:endParaRPr sz="2000"/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A language-based learning disability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Problems with phonological processing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Problems with orthographic processing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Impaired ability to form sound-symbol connections</a:t>
            </a:r>
            <a:endParaRPr sz="2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/>
              <a:t>Incidence of Dyslexia </a:t>
            </a:r>
            <a:br>
              <a:rPr lang="en" sz="2600" b="1"/>
            </a:br>
            <a:r>
              <a:rPr lang="en" sz="2600" b="1"/>
              <a:t>in the General Population</a:t>
            </a:r>
            <a:endParaRPr sz="2600" b="1"/>
          </a:p>
        </p:txBody>
      </p:sp>
      <p:sp>
        <p:nvSpPr>
          <p:cNvPr id="147" name="Google Shape;147;p15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 b="1" dirty="0"/>
              <a:t>20%</a:t>
            </a:r>
            <a:r>
              <a:rPr lang="en" sz="2200" dirty="0"/>
              <a:t> of all people have some form of dyslexia</a:t>
            </a:r>
            <a:br>
              <a:rPr lang="en" sz="2200" dirty="0"/>
            </a:br>
            <a:endParaRPr sz="2200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 dirty="0"/>
              <a:t>Dyslexia is a “</a:t>
            </a:r>
            <a:r>
              <a:rPr lang="en" sz="2200" i="1" dirty="0"/>
              <a:t>spectrum disorder</a:t>
            </a:r>
            <a:r>
              <a:rPr lang="en" sz="2200" dirty="0"/>
              <a:t>” - you can have mild, moderate or severe problems</a:t>
            </a:r>
            <a:br>
              <a:rPr lang="en" sz="2200" dirty="0"/>
            </a:br>
            <a:endParaRPr sz="2200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 dirty="0"/>
              <a:t>This is an “</a:t>
            </a:r>
            <a:r>
              <a:rPr lang="en" sz="2200" i="1" dirty="0"/>
              <a:t>educational problem</a:t>
            </a:r>
            <a:r>
              <a:rPr lang="en" sz="2200" dirty="0"/>
              <a:t>” which is diagnosed educationally, not medically.</a:t>
            </a:r>
            <a:endParaRPr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/>
              <a:t>Historical Red Flags</a:t>
            </a:r>
            <a:endParaRPr sz="3200" b="1"/>
          </a:p>
        </p:txBody>
      </p:sp>
      <p:sp>
        <p:nvSpPr>
          <p:cNvPr id="153" name="Google Shape;153;p16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746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Speech/language skill delays</a:t>
            </a:r>
            <a:endParaRPr sz="2300"/>
          </a:p>
          <a:p>
            <a:pPr marL="457200" lvl="0" indent="-3746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A history of reading/spelling problems in relatives</a:t>
            </a:r>
            <a:endParaRPr sz="2300"/>
          </a:p>
          <a:p>
            <a:pPr marL="457200" lvl="0" indent="-3746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Ear infections</a:t>
            </a:r>
            <a:endParaRPr sz="2300"/>
          </a:p>
          <a:p>
            <a:pPr marL="457200" lvl="0" indent="-3746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Premature birth</a:t>
            </a:r>
            <a:endParaRPr sz="2300"/>
          </a:p>
          <a:p>
            <a:pPr marL="457200" lvl="0" indent="-3746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Difficulty learning letters and numbers</a:t>
            </a:r>
            <a:endParaRPr sz="23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F68FB59-A695-217A-EC40-DB15B9348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200" b="1" dirty="0"/>
              <a:t>Case Study: 9-year-old third grader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358668B-7523-39C3-5891-712090A1B8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000" dirty="0">
                <a:latin typeface="+mn-lt"/>
              </a:rPr>
              <a:t>History of reading/spelling problems father side</a:t>
            </a:r>
            <a:br>
              <a:rPr lang="en-US" sz="2000" dirty="0">
                <a:latin typeface="+mn-lt"/>
              </a:rPr>
            </a:br>
            <a:endParaRPr lang="en-US" sz="2000" dirty="0">
              <a:latin typeface="+mn-lt"/>
            </a:endParaRPr>
          </a:p>
          <a:p>
            <a:r>
              <a:rPr lang="en-US" sz="2000" dirty="0">
                <a:latin typeface="+mn-lt"/>
              </a:rPr>
              <a:t>Student </a:t>
            </a:r>
            <a:r>
              <a:rPr lang="en-US" sz="2000" dirty="0">
                <a:effectLst/>
                <a:latin typeface="+mn-lt"/>
                <a:ea typeface="Times New Roman" panose="02020603050405020304" pitchFamily="18" charset="0"/>
              </a:rPr>
              <a:t>struggled with writing his name, identifying letters of the alphabet, and rhyming words.</a:t>
            </a:r>
            <a:br>
              <a:rPr lang="en-US" sz="2000" dirty="0">
                <a:effectLst/>
                <a:latin typeface="+mn-lt"/>
                <a:ea typeface="Times New Roman" panose="02020603050405020304" pitchFamily="18" charset="0"/>
              </a:rPr>
            </a:br>
            <a:endParaRPr lang="en-US" sz="2000" dirty="0">
              <a:effectLst/>
              <a:latin typeface="+mn-lt"/>
              <a:ea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+mn-lt"/>
                <a:ea typeface="Times New Roman" panose="02020603050405020304" pitchFamily="18" charset="0"/>
              </a:rPr>
              <a:t>Difficulty processing visual symbols on a page</a:t>
            </a:r>
            <a:br>
              <a:rPr lang="en-US" sz="1800" dirty="0">
                <a:effectLst/>
                <a:latin typeface="+mn-lt"/>
                <a:ea typeface="Times New Roman" panose="02020603050405020304" pitchFamily="18" charset="0"/>
              </a:rPr>
            </a:br>
            <a:endParaRPr lang="en-US" sz="1800" dirty="0">
              <a:effectLst/>
              <a:latin typeface="+mn-lt"/>
              <a:ea typeface="Times New Roman" panose="02020603050405020304" pitchFamily="18" charset="0"/>
            </a:endParaRPr>
          </a:p>
          <a:p>
            <a:r>
              <a:rPr lang="en-US" sz="2000" dirty="0">
                <a:effectLst/>
                <a:latin typeface="+mn-lt"/>
                <a:ea typeface="Times New Roman" panose="02020603050405020304" pitchFamily="18" charset="0"/>
              </a:rPr>
              <a:t>Pediatric optometrist did not find any significant problems</a:t>
            </a:r>
            <a:br>
              <a:rPr lang="en-US" sz="2000" dirty="0">
                <a:effectLst/>
                <a:latin typeface="+mn-lt"/>
                <a:ea typeface="Times New Roman" panose="02020603050405020304" pitchFamily="18" charset="0"/>
              </a:rPr>
            </a:br>
            <a:endParaRPr lang="en-US" sz="2000" dirty="0">
              <a:effectLst/>
              <a:latin typeface="+mn-lt"/>
              <a:ea typeface="Times New Roman" panose="02020603050405020304" pitchFamily="18" charset="0"/>
            </a:endParaRPr>
          </a:p>
          <a:p>
            <a:r>
              <a:rPr lang="en-US" sz="2000" dirty="0">
                <a:latin typeface="+mn-lt"/>
                <a:ea typeface="Times New Roman" panose="02020603050405020304" pitchFamily="18" charset="0"/>
              </a:rPr>
              <a:t>Struggled to follow two-step directions</a:t>
            </a:r>
          </a:p>
          <a:p>
            <a:endParaRPr lang="en-US" sz="2400" dirty="0"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830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AC1EE-8C96-0FB7-EE29-80C865E08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Cognitive Profile</a:t>
            </a:r>
          </a:p>
        </p:txBody>
      </p:sp>
      <p:pic>
        <p:nvPicPr>
          <p:cNvPr id="4" name="Picture 3" descr="A close-up of a document&#10;&#10;Description automatically generated with low confidence">
            <a:extLst>
              <a:ext uri="{FF2B5EF4-FFF2-40B4-BE49-F238E27FC236}">
                <a16:creationId xmlns:a16="http://schemas.microsoft.com/office/drawing/2014/main" id="{AC84E0C6-9652-B7C5-416B-ACF13538B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016" y="512826"/>
            <a:ext cx="5839968" cy="411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292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4C219-12E6-A844-B704-4E75A1840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Information Processing Strength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81C2EB-4835-0348-8E44-D3BB3D887E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7500" y="1567550"/>
            <a:ext cx="7038900" cy="2400016"/>
          </a:xfrm>
        </p:spPr>
        <p:txBody>
          <a:bodyPr/>
          <a:lstStyle/>
          <a:p>
            <a:pPr marL="146050" indent="0" algn="ctr">
              <a:buNone/>
            </a:pPr>
            <a:r>
              <a:rPr lang="en-US" sz="1600" dirty="0"/>
              <a:t>Receptive &amp; Expressive Language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37306B23-7B76-9877-2125-8649A73D7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6718" y="2094519"/>
            <a:ext cx="5907024" cy="178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851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D1355-9089-57F7-359F-DCA800557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Information Processing Weakness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6F134B-698A-AE4C-C7DD-E1F0AC8F00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7500" y="1193369"/>
            <a:ext cx="7038900" cy="3285381"/>
          </a:xfrm>
        </p:spPr>
        <p:txBody>
          <a:bodyPr/>
          <a:lstStyle/>
          <a:p>
            <a:pPr marL="146050" indent="0" algn="ctr">
              <a:buNone/>
            </a:pPr>
            <a:r>
              <a:rPr lang="en-US" dirty="0"/>
              <a:t>Phonological Processing and Rapid Naming Speed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2FAEDE78-B540-DFAD-7F9B-42BD16DEA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946" y="1666069"/>
            <a:ext cx="6188008" cy="288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617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714DC-5B17-CE5A-872E-24510B9A3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200" b="1" dirty="0"/>
              <a:t>Information Processing Weakness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712DE2-F27A-24EC-D153-6C5A1BE867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46050" indent="0" algn="ctr">
              <a:buNone/>
            </a:pPr>
            <a:r>
              <a:rPr lang="en-US" sz="1600" dirty="0"/>
              <a:t>Visual ability to copy from a model &amp; recall of symbols</a:t>
            </a:r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0D7034FD-E2B7-7690-E4DD-E334234F9A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8234" y="2073698"/>
            <a:ext cx="3837432" cy="189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983463"/>
      </p:ext>
    </p:extLst>
  </p:cSld>
  <p:clrMapOvr>
    <a:masterClrMapping/>
  </p:clrMapOvr>
</p:sld>
</file>

<file path=ppt/theme/theme1.xml><?xml version="1.0" encoding="utf-8"?>
<a:theme xmlns:a="http://schemas.openxmlformats.org/drawingml/2006/main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362</Words>
  <Application>Microsoft Office PowerPoint</Application>
  <PresentationFormat>On-screen Show (16:9)</PresentationFormat>
  <Paragraphs>67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Montserrat</vt:lpstr>
      <vt:lpstr>Lato</vt:lpstr>
      <vt:lpstr>Arial</vt:lpstr>
      <vt:lpstr>Focus</vt:lpstr>
      <vt:lpstr>Evaluation of Students with Dyslexia &amp; Language-based learning disabilities</vt:lpstr>
      <vt:lpstr>Some Quick Facts about Dyslexia</vt:lpstr>
      <vt:lpstr>Incidence of Dyslexia  in the General Population</vt:lpstr>
      <vt:lpstr>Historical Red Flags</vt:lpstr>
      <vt:lpstr>Case Study: 9-year-old third grader</vt:lpstr>
      <vt:lpstr>Cognitive Profile</vt:lpstr>
      <vt:lpstr>Information Processing Strength</vt:lpstr>
      <vt:lpstr>Information Processing Weakness</vt:lpstr>
      <vt:lpstr>Information Processing Weakness</vt:lpstr>
      <vt:lpstr>Information Processing Weakness</vt:lpstr>
      <vt:lpstr>Academic Strengths</vt:lpstr>
      <vt:lpstr>Academic Weakness: Reading</vt:lpstr>
      <vt:lpstr>Academic Weaknesses: Written Expression</vt:lpstr>
      <vt:lpstr>Academic Weakness: Math</vt:lpstr>
      <vt:lpstr>WIAT-IV Dyslexia Index</vt:lpstr>
      <vt:lpstr>Data driven Recommendations for Intervention</vt:lpstr>
      <vt:lpstr>Some Final Thoughts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Evaluation of Students with Dyslexia &amp; Language-based learning disabilities</dc:title>
  <dc:creator>Margaret Kay</dc:creator>
  <cp:lastModifiedBy>Margaret Kay</cp:lastModifiedBy>
  <cp:revision>21</cp:revision>
  <dcterms:modified xsi:type="dcterms:W3CDTF">2023-10-10T13:05:03Z</dcterms:modified>
</cp:coreProperties>
</file>