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Cherry Cream Soda" panose="020B0604020202020204" charset="0"/>
      <p:regular r:id="rId15"/>
    </p:embeddedFont>
    <p:embeddedFont>
      <p:font typeface="Architects Daughter" panose="020B0604020202020204" charset="0"/>
      <p:regular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9ACCF8F-441C-487B-BBC8-3C963A3403B1}">
  <a:tblStyle styleId="{19ACCF8F-441C-487B-BBC8-3C963A3403B1}"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26" y="5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30269508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psychologytoday.com/blog/prime-your-gray-cells/201606/what-you-read-matters-more-you-might-think"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heidipostishek.com/uploads/3/8/0/3/38032275/t4.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Shape 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 name="Shape 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6260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PRIOR to this class session, be sure to ask students to bring one of their course textbooks or provide them with a short article that is related to your course content. If you need something, you could have them read the Harvard handout (linked on previous slide) or this article about reading deeply and the connection to writing: </a:t>
            </a:r>
            <a:r>
              <a:rPr lang="en" u="sng">
                <a:solidFill>
                  <a:schemeClr val="hlink"/>
                </a:solidFill>
                <a:hlinkClick r:id="rId3"/>
              </a:rPr>
              <a:t>https://www.psychologytoday.com/blog/prime-your-gray-cells/201606/what-you-read-matters-more-you-might-think</a:t>
            </a:r>
            <a:r>
              <a:rPr lang="en"/>
              <a:t> . Have students use the active reading strategy of annotating for about 15 minutes. Then debrief on the process - how did it feel, can you see yourself using this? What made it hard/easy? How could this be a better strategy than highlighting your text? How much TIME will you need to budget to get your reading done each week?</a:t>
            </a:r>
          </a:p>
        </p:txBody>
      </p:sp>
    </p:spTree>
    <p:extLst>
      <p:ext uri="{BB962C8B-B14F-4D97-AF65-F5344CB8AC3E}">
        <p14:creationId xmlns:p14="http://schemas.microsoft.com/office/powerpoint/2010/main" val="4082472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48842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Here are three links for additional resources you might use with your class.</a:t>
            </a:r>
          </a:p>
        </p:txBody>
      </p:sp>
    </p:spTree>
    <p:extLst>
      <p:ext uri="{BB962C8B-B14F-4D97-AF65-F5344CB8AC3E}">
        <p14:creationId xmlns:p14="http://schemas.microsoft.com/office/powerpoint/2010/main" val="2679002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 name="Shape 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When in “present” mode, the 4.0 will come in on the next click.  Believe it or not, this is always a big shock to students to reframe their mindset that they have a “0” to they have a “Perfect Score” - it’s up to them to keep it there.</a:t>
            </a:r>
          </a:p>
          <a:p>
            <a:pPr lvl="0">
              <a:spcBef>
                <a:spcPts val="0"/>
              </a:spcBef>
              <a:buNone/>
            </a:pPr>
            <a:endParaRPr/>
          </a:p>
          <a:p>
            <a:pPr lvl="0">
              <a:spcBef>
                <a:spcPts val="0"/>
              </a:spcBef>
              <a:buNone/>
            </a:pPr>
            <a:r>
              <a:rPr lang="en"/>
              <a:t>Script: When the top question comes in, allow for student response.  Then click again for the 4.0 and discuss how reframing how you envision your GPA can make a world of difference.</a:t>
            </a:r>
          </a:p>
        </p:txBody>
      </p:sp>
    </p:spTree>
    <p:extLst>
      <p:ext uri="{BB962C8B-B14F-4D97-AF65-F5344CB8AC3E}">
        <p14:creationId xmlns:p14="http://schemas.microsoft.com/office/powerpoint/2010/main" val="4247962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 name="Shape 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Script: “Imagine yourself, four (maybe 5) years from now, having your name called with the highest honors. Keeping your GPA up also qualifies you for more University and Departmental honors and scholarships each year, and it looks impressive on your resume for your future job or graduate school application!”</a:t>
            </a:r>
          </a:p>
        </p:txBody>
      </p:sp>
    </p:spTree>
    <p:extLst>
      <p:ext uri="{BB962C8B-B14F-4D97-AF65-F5344CB8AC3E}">
        <p14:creationId xmlns:p14="http://schemas.microsoft.com/office/powerpoint/2010/main" val="2178802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 name="Shape 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Script: “One of the biggest factors in your success here at Millersville is your ability to keep up with the assigned reading. Unlike when you were in high school, most - if not all - college reading is expected to be done </a:t>
            </a:r>
            <a:r>
              <a:rPr lang="en" i="1"/>
              <a:t>outside</a:t>
            </a:r>
            <a:r>
              <a:rPr lang="en"/>
              <a:t> of class as part of your preparation for attending class that day.  The text serves as a backdrop to the conversation, and most professors won’t lecture directly from the text.  Instead, they will expect that you have read it and are prepared to use what you gained while reading to inform your participation in the class discussion that day.”  Turn and talk to someone sitting near you about these three questions.  Invite individuals to share what they and their partner discussed.</a:t>
            </a:r>
          </a:p>
        </p:txBody>
      </p:sp>
    </p:spTree>
    <p:extLst>
      <p:ext uri="{BB962C8B-B14F-4D97-AF65-F5344CB8AC3E}">
        <p14:creationId xmlns:p14="http://schemas.microsoft.com/office/powerpoint/2010/main" val="150800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Script: “Being an active reader involves a minds-on approach to reading.  What is the point of this slide?” (Invite conversation - why the pencil over the much beloved highlighter?)  Idea is to note your thinking beside the words rather than color over the words.  Highlighting is a passive reading strategy; annotating is an active one.</a:t>
            </a:r>
          </a:p>
        </p:txBody>
      </p:sp>
    </p:spTree>
    <p:extLst>
      <p:ext uri="{BB962C8B-B14F-4D97-AF65-F5344CB8AC3E}">
        <p14:creationId xmlns:p14="http://schemas.microsoft.com/office/powerpoint/2010/main" val="1362032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Script: “Have you ever gotten carried away with your highlighter?”</a:t>
            </a:r>
          </a:p>
        </p:txBody>
      </p:sp>
    </p:spTree>
    <p:extLst>
      <p:ext uri="{BB962C8B-B14F-4D97-AF65-F5344CB8AC3E}">
        <p14:creationId xmlns:p14="http://schemas.microsoft.com/office/powerpoint/2010/main" val="390109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Script: “Annotating a text means you are actively noting things when you are reading.  It means you are going below the surface to do some deep reading. You might be defining new words, underlining important lines, and noting in the margins what struck you as important and why.  You also might be using symbols like a question mark if you’re confused about something or you disagree with a statement or a lightbulb if you have an ah-ha moment. Renting your book and can’t write in it? No problem! Buy some post-it notes and stick them directly on the pages.  Using an e-reader or an online text?  Take some time to get to know the tools that are part of the program - most electronic texts have a way to annotate the text as well.”</a:t>
            </a:r>
          </a:p>
        </p:txBody>
      </p:sp>
    </p:spTree>
    <p:extLst>
      <p:ext uri="{BB962C8B-B14F-4D97-AF65-F5344CB8AC3E}">
        <p14:creationId xmlns:p14="http://schemas.microsoft.com/office/powerpoint/2010/main" val="3649832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In presenter mode, this slide will show only the 4 T’s.  Invite students to guess what each “T” stands for before you click. Each word will “fly in” on the click.  Here is a link to a handout on the T4 strategy: </a:t>
            </a:r>
            <a:r>
              <a:rPr lang="en" u="sng">
                <a:solidFill>
                  <a:schemeClr val="hlink"/>
                </a:solidFill>
                <a:hlinkClick r:id="rId3"/>
              </a:rPr>
              <a:t>http://www.heidipostishek.com/uploads/3/8/0/3/38032275/t4.pdf</a:t>
            </a:r>
          </a:p>
          <a:p>
            <a:pPr lvl="0">
              <a:spcBef>
                <a:spcPts val="0"/>
              </a:spcBef>
              <a:buNone/>
            </a:pPr>
            <a:endParaRPr/>
          </a:p>
        </p:txBody>
      </p:sp>
    </p:spTree>
    <p:extLst>
      <p:ext uri="{BB962C8B-B14F-4D97-AF65-F5344CB8AC3E}">
        <p14:creationId xmlns:p14="http://schemas.microsoft.com/office/powerpoint/2010/main" val="1927715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Script: “Talking to the Text means that you are having an inner dialogue with the author.  As you read, become actively aware of what you are thinking and wondering and </a:t>
            </a:r>
            <a:r>
              <a:rPr lang="en" u="sng"/>
              <a:t>jot it down</a:t>
            </a:r>
            <a:r>
              <a:rPr lang="en"/>
              <a:t>.  If you prefer to think visually, sketch your thinking instead! This is a great way to synthesize what you are reading.”</a:t>
            </a:r>
          </a:p>
          <a:p>
            <a:pPr lvl="0">
              <a:spcBef>
                <a:spcPts val="0"/>
              </a:spcBef>
              <a:buNone/>
            </a:pPr>
            <a:endParaRPr/>
          </a:p>
          <a:p>
            <a:pPr lvl="0">
              <a:spcBef>
                <a:spcPts val="0"/>
              </a:spcBef>
              <a:buNone/>
            </a:pPr>
            <a:r>
              <a:rPr lang="en"/>
              <a:t>Be sure to check out the link included here - this makes a great handout for students. It’s short and to the point.  You can even click on this during the presentation and pull it up to look over with your students.</a:t>
            </a:r>
          </a:p>
        </p:txBody>
      </p:sp>
    </p:spTree>
    <p:extLst>
      <p:ext uri="{BB962C8B-B14F-4D97-AF65-F5344CB8AC3E}">
        <p14:creationId xmlns:p14="http://schemas.microsoft.com/office/powerpoint/2010/main" val="3269593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685800" y="1583342"/>
            <a:ext cx="7772400" cy="1159856"/>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0" name="Shape 10"/>
          <p:cNvSpPr txBox="1">
            <a:spLocks noGrp="1"/>
          </p:cNvSpPr>
          <p:nvPr>
            <p:ph type="subTitle" idx="1"/>
          </p:nvPr>
        </p:nvSpPr>
        <p:spPr>
          <a:xfrm>
            <a:off x="685800" y="2840053"/>
            <a:ext cx="7772400" cy="784737"/>
          </a:xfrm>
          <a:prstGeom prst="rect">
            <a:avLst/>
          </a:prstGeom>
        </p:spPr>
        <p:txBody>
          <a:bodyPr lIns="91425" tIns="91425" rIns="91425" bIns="91425" anchor="t" anchorCtr="0"/>
          <a:lstStyle>
            <a:lvl1pPr lvl="0" algn="ctr">
              <a:spcBef>
                <a:spcPts val="0"/>
              </a:spcBef>
              <a:buClr>
                <a:schemeClr val="dk2"/>
              </a:buClr>
              <a:buNone/>
              <a:defRPr>
                <a:solidFill>
                  <a:schemeClr val="dk2"/>
                </a:solidFill>
              </a:defRPr>
            </a:lvl1pPr>
            <a:lvl2pPr lvl="1" algn="ctr">
              <a:spcBef>
                <a:spcPts val="0"/>
              </a:spcBef>
              <a:buClr>
                <a:schemeClr val="dk2"/>
              </a:buClr>
              <a:buSzPct val="100000"/>
              <a:buNone/>
              <a:defRPr sz="3000">
                <a:solidFill>
                  <a:schemeClr val="dk2"/>
                </a:solidFill>
              </a:defRPr>
            </a:lvl2pPr>
            <a:lvl3pPr lvl="2" algn="ctr">
              <a:spcBef>
                <a:spcPts val="0"/>
              </a:spcBef>
              <a:buClr>
                <a:schemeClr val="dk2"/>
              </a:buClr>
              <a:buSzPct val="100000"/>
              <a:buNone/>
              <a:defRPr sz="3000">
                <a:solidFill>
                  <a:schemeClr val="dk2"/>
                </a:solidFill>
              </a:defRPr>
            </a:lvl3pPr>
            <a:lvl4pPr lvl="3" algn="ctr">
              <a:spcBef>
                <a:spcPts val="0"/>
              </a:spcBef>
              <a:buClr>
                <a:schemeClr val="dk2"/>
              </a:buClr>
              <a:buSzPct val="100000"/>
              <a:buNone/>
              <a:defRPr sz="3000">
                <a:solidFill>
                  <a:schemeClr val="dk2"/>
                </a:solidFill>
              </a:defRPr>
            </a:lvl4pPr>
            <a:lvl5pPr lvl="4" algn="ctr">
              <a:spcBef>
                <a:spcPts val="0"/>
              </a:spcBef>
              <a:buClr>
                <a:schemeClr val="dk2"/>
              </a:buClr>
              <a:buSzPct val="100000"/>
              <a:buNone/>
              <a:defRPr sz="3000">
                <a:solidFill>
                  <a:schemeClr val="dk2"/>
                </a:solidFill>
              </a:defRPr>
            </a:lvl5pPr>
            <a:lvl6pPr lvl="5" algn="ctr">
              <a:spcBef>
                <a:spcPts val="0"/>
              </a:spcBef>
              <a:buClr>
                <a:schemeClr val="dk2"/>
              </a:buClr>
              <a:buSzPct val="100000"/>
              <a:buNone/>
              <a:defRPr sz="3000">
                <a:solidFill>
                  <a:schemeClr val="dk2"/>
                </a:solidFill>
              </a:defRPr>
            </a:lvl6pPr>
            <a:lvl7pPr lvl="6" algn="ctr">
              <a:spcBef>
                <a:spcPts val="0"/>
              </a:spcBef>
              <a:buClr>
                <a:schemeClr val="dk2"/>
              </a:buClr>
              <a:buSzPct val="100000"/>
              <a:buNone/>
              <a:defRPr sz="3000">
                <a:solidFill>
                  <a:schemeClr val="dk2"/>
                </a:solidFill>
              </a:defRPr>
            </a:lvl7pPr>
            <a:lvl8pPr lvl="7" algn="ctr">
              <a:spcBef>
                <a:spcPts val="0"/>
              </a:spcBef>
              <a:buClr>
                <a:schemeClr val="dk2"/>
              </a:buClr>
              <a:buSzPct val="100000"/>
              <a:buNone/>
              <a:defRPr sz="3000">
                <a:solidFill>
                  <a:schemeClr val="dk2"/>
                </a:solidFill>
              </a:defRPr>
            </a:lvl8pPr>
            <a:lvl9pPr lvl="8" algn="ct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457200" y="205978"/>
            <a:ext cx="8229600" cy="85725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3" name="Shape 13"/>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457200" y="205978"/>
            <a:ext cx="8229600" cy="85725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6" name="Shape 16"/>
          <p:cNvSpPr txBox="1">
            <a:spLocks noGrp="1"/>
          </p:cNvSpPr>
          <p:nvPr>
            <p:ph type="body" idx="1"/>
          </p:nvPr>
        </p:nvSpPr>
        <p:spPr>
          <a:xfrm>
            <a:off x="457200" y="1200150"/>
            <a:ext cx="3994525" cy="372568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7" name="Shape 17"/>
          <p:cNvSpPr txBox="1">
            <a:spLocks noGrp="1"/>
          </p:cNvSpPr>
          <p:nvPr>
            <p:ph type="body" idx="2"/>
          </p:nvPr>
        </p:nvSpPr>
        <p:spPr>
          <a:xfrm>
            <a:off x="4692273" y="1200150"/>
            <a:ext cx="3994525" cy="372568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457200" y="205978"/>
            <a:ext cx="8229600" cy="85725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0"/>
        <p:cNvGrpSpPr/>
        <p:nvPr/>
      </p:nvGrpSpPr>
      <p:grpSpPr>
        <a:xfrm>
          <a:off x="0" y="0"/>
          <a:ext cx="0" cy="0"/>
          <a:chOff x="0" y="0"/>
          <a:chExt cx="0" cy="0"/>
        </a:xfrm>
      </p:grpSpPr>
      <p:sp>
        <p:nvSpPr>
          <p:cNvPr id="21" name="Shape 21"/>
          <p:cNvSpPr txBox="1">
            <a:spLocks noGrp="1"/>
          </p:cNvSpPr>
          <p:nvPr>
            <p:ph type="body" idx="1"/>
          </p:nvPr>
        </p:nvSpPr>
        <p:spPr>
          <a:xfrm>
            <a:off x="457200" y="4406309"/>
            <a:ext cx="8229600" cy="519520"/>
          </a:xfrm>
          <a:prstGeom prst="rect">
            <a:avLst/>
          </a:prstGeom>
        </p:spPr>
        <p:txBody>
          <a:bodyPr lIns="91425" tIns="91425" rIns="91425" bIns="91425" anchor="t" anchorCtr="0"/>
          <a:lstStyle>
            <a:lvl1pPr lvl="0" algn="ctr">
              <a:spcBef>
                <a:spcPts val="360"/>
              </a:spcBef>
              <a:buSzPct val="100000"/>
              <a:buNone/>
              <a:defRPr sz="18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lvl="0">
              <a:spcBef>
                <a:spcPts val="0"/>
              </a:spcBef>
              <a:buClr>
                <a:schemeClr val="dk1"/>
              </a:buClr>
              <a:buSzPct val="100000"/>
              <a:buNone/>
              <a:defRPr sz="3600" b="1">
                <a:solidFill>
                  <a:schemeClr val="dk1"/>
                </a:solidFill>
              </a:defRPr>
            </a:lvl1pPr>
            <a:lvl2pPr lvl="1">
              <a:spcBef>
                <a:spcPts val="0"/>
              </a:spcBef>
              <a:buClr>
                <a:schemeClr val="dk1"/>
              </a:buClr>
              <a:buSzPct val="100000"/>
              <a:buNone/>
              <a:defRPr sz="3600" b="1">
                <a:solidFill>
                  <a:schemeClr val="dk1"/>
                </a:solidFill>
              </a:defRPr>
            </a:lvl2pPr>
            <a:lvl3pPr lvl="2">
              <a:spcBef>
                <a:spcPts val="0"/>
              </a:spcBef>
              <a:buClr>
                <a:schemeClr val="dk1"/>
              </a:buClr>
              <a:buSzPct val="100000"/>
              <a:buNone/>
              <a:defRPr sz="3600" b="1">
                <a:solidFill>
                  <a:schemeClr val="dk1"/>
                </a:solidFill>
              </a:defRPr>
            </a:lvl3pPr>
            <a:lvl4pPr lvl="3">
              <a:spcBef>
                <a:spcPts val="0"/>
              </a:spcBef>
              <a:buClr>
                <a:schemeClr val="dk1"/>
              </a:buClr>
              <a:buSzPct val="100000"/>
              <a:buNone/>
              <a:defRPr sz="3600" b="1">
                <a:solidFill>
                  <a:schemeClr val="dk1"/>
                </a:solidFill>
              </a:defRPr>
            </a:lvl4pPr>
            <a:lvl5pPr lvl="4">
              <a:spcBef>
                <a:spcPts val="0"/>
              </a:spcBef>
              <a:buClr>
                <a:schemeClr val="dk1"/>
              </a:buClr>
              <a:buSzPct val="100000"/>
              <a:buNone/>
              <a:defRPr sz="3600" b="1">
                <a:solidFill>
                  <a:schemeClr val="dk1"/>
                </a:solidFill>
              </a:defRPr>
            </a:lvl5pPr>
            <a:lvl6pPr lvl="5">
              <a:spcBef>
                <a:spcPts val="0"/>
              </a:spcBef>
              <a:buClr>
                <a:schemeClr val="dk1"/>
              </a:buClr>
              <a:buSzPct val="100000"/>
              <a:buNone/>
              <a:defRPr sz="3600" b="1">
                <a:solidFill>
                  <a:schemeClr val="dk1"/>
                </a:solidFill>
              </a:defRPr>
            </a:lvl6pPr>
            <a:lvl7pPr lvl="6">
              <a:spcBef>
                <a:spcPts val="0"/>
              </a:spcBef>
              <a:buClr>
                <a:schemeClr val="dk1"/>
              </a:buClr>
              <a:buSzPct val="100000"/>
              <a:buNone/>
              <a:defRPr sz="3600" b="1">
                <a:solidFill>
                  <a:schemeClr val="dk1"/>
                </a:solidFill>
              </a:defRPr>
            </a:lvl7pPr>
            <a:lvl8pPr lvl="7">
              <a:spcBef>
                <a:spcPts val="0"/>
              </a:spcBef>
              <a:buClr>
                <a:schemeClr val="dk1"/>
              </a:buClr>
              <a:buSzPct val="100000"/>
              <a:buNone/>
              <a:defRPr sz="3600" b="1">
                <a:solidFill>
                  <a:schemeClr val="dk1"/>
                </a:solidFill>
              </a:defRPr>
            </a:lvl8pPr>
            <a:lvl9pPr lvl="8">
              <a:spcBef>
                <a:spcPts val="0"/>
              </a:spcBef>
              <a:buClr>
                <a:schemeClr val="dk1"/>
              </a:buClr>
              <a:buSzPct val="100000"/>
              <a:buNone/>
              <a:defRPr sz="3600" b="1">
                <a:solidFill>
                  <a:schemeClr val="dk1"/>
                </a:solidFill>
              </a:defRPr>
            </a:lvl9pPr>
          </a:lstStyle>
          <a:p>
            <a:endParaRPr/>
          </a:p>
        </p:txBody>
      </p:sp>
      <p:sp>
        <p:nvSpPr>
          <p:cNvPr id="7" name="Shape 7"/>
          <p:cNvSpPr txBox="1">
            <a:spLocks noGrp="1"/>
          </p:cNvSpPr>
          <p:nvPr>
            <p:ph type="body" idx="1"/>
          </p:nvPr>
        </p:nvSpPr>
        <p:spPr>
          <a:xfrm>
            <a:off x="457200" y="1200150"/>
            <a:ext cx="8229600" cy="3725680"/>
          </a:xfrm>
          <a:prstGeom prst="rect">
            <a:avLst/>
          </a:prstGeom>
          <a:noFill/>
          <a:ln>
            <a:noFill/>
          </a:ln>
        </p:spPr>
        <p:txBody>
          <a:bodyPr lIns="91425" tIns="91425" rIns="91425" bIns="91425" anchor="t" anchorCtr="0"/>
          <a:lstStyle>
            <a:lvl1pPr lvl="0">
              <a:spcBef>
                <a:spcPts val="600"/>
              </a:spcBef>
              <a:buClr>
                <a:schemeClr val="dk1"/>
              </a:buClr>
              <a:buSzPct val="100000"/>
              <a:defRPr sz="3000">
                <a:solidFill>
                  <a:schemeClr val="dk1"/>
                </a:solidFill>
              </a:defRPr>
            </a:lvl1pPr>
            <a:lvl2pPr lvl="1">
              <a:spcBef>
                <a:spcPts val="480"/>
              </a:spcBef>
              <a:buClr>
                <a:schemeClr val="dk1"/>
              </a:buClr>
              <a:buSzPct val="100000"/>
              <a:defRPr sz="2400">
                <a:solidFill>
                  <a:schemeClr val="dk1"/>
                </a:solidFill>
              </a:defRPr>
            </a:lvl2pPr>
            <a:lvl3pPr lvl="2">
              <a:spcBef>
                <a:spcPts val="480"/>
              </a:spcBef>
              <a:buClr>
                <a:schemeClr val="dk1"/>
              </a:buClr>
              <a:buSzPct val="100000"/>
              <a:defRPr sz="2400">
                <a:solidFill>
                  <a:schemeClr val="dk1"/>
                </a:solidFill>
              </a:defRPr>
            </a:lvl3pPr>
            <a:lvl4pPr lvl="3">
              <a:spcBef>
                <a:spcPts val="360"/>
              </a:spcBef>
              <a:buClr>
                <a:schemeClr val="dk1"/>
              </a:buClr>
              <a:buSzPct val="100000"/>
              <a:defRPr sz="1800">
                <a:solidFill>
                  <a:schemeClr val="dk1"/>
                </a:solidFill>
              </a:defRPr>
            </a:lvl4pPr>
            <a:lvl5pPr lvl="4">
              <a:spcBef>
                <a:spcPts val="360"/>
              </a:spcBef>
              <a:buClr>
                <a:schemeClr val="dk1"/>
              </a:buClr>
              <a:buSzPct val="100000"/>
              <a:defRPr sz="1800">
                <a:solidFill>
                  <a:schemeClr val="dk1"/>
                </a:solidFill>
              </a:defRPr>
            </a:lvl5pPr>
            <a:lvl6pPr lvl="5">
              <a:spcBef>
                <a:spcPts val="360"/>
              </a:spcBef>
              <a:buClr>
                <a:schemeClr val="dk1"/>
              </a:buClr>
              <a:buSzPct val="100000"/>
              <a:defRPr sz="1800">
                <a:solidFill>
                  <a:schemeClr val="dk1"/>
                </a:solidFill>
              </a:defRPr>
            </a:lvl6pPr>
            <a:lvl7pPr lvl="6">
              <a:spcBef>
                <a:spcPts val="360"/>
              </a:spcBef>
              <a:buClr>
                <a:schemeClr val="dk1"/>
              </a:buClr>
              <a:buSzPct val="100000"/>
              <a:defRPr sz="1800">
                <a:solidFill>
                  <a:schemeClr val="dk1"/>
                </a:solidFill>
              </a:defRPr>
            </a:lvl7pPr>
            <a:lvl8pPr lvl="7">
              <a:spcBef>
                <a:spcPts val="360"/>
              </a:spcBef>
              <a:buClr>
                <a:schemeClr val="dk1"/>
              </a:buClr>
              <a:buSzPct val="100000"/>
              <a:defRPr sz="1800">
                <a:solidFill>
                  <a:schemeClr val="dk1"/>
                </a:solidFill>
              </a:defRPr>
            </a:lvl8pPr>
            <a:lvl9pPr lvl="8">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readinghorizons.com/reading-strategies/reading-strategies-that-work-for-struggling-reader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diigo.com" TargetMode="External"/><Relationship Id="rId4" Type="http://schemas.openxmlformats.org/officeDocument/2006/relationships/hyperlink" Target="http://schools.nyc.gov/NR/rdonlyres/13041FFC-2110-4595-8795-17F9A9739F60/0/Supplementalreading_CollaborativeAnnotation.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bsc.harvard.edu/files/interrogating_texts_six_reading_habits_to_develop_in_your_first_year_at_harvard.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sp>
        <p:nvSpPr>
          <p:cNvPr id="27" name="Shape 27"/>
          <p:cNvSpPr txBox="1">
            <a:spLocks noGrp="1"/>
          </p:cNvSpPr>
          <p:nvPr>
            <p:ph type="ctrTitle"/>
          </p:nvPr>
        </p:nvSpPr>
        <p:spPr>
          <a:xfrm>
            <a:off x="1286675" y="1207342"/>
            <a:ext cx="7772400" cy="1159799"/>
          </a:xfrm>
          <a:prstGeom prst="rect">
            <a:avLst/>
          </a:prstGeom>
        </p:spPr>
        <p:txBody>
          <a:bodyPr lIns="91425" tIns="91425" rIns="91425" bIns="91425" anchor="b" anchorCtr="0">
            <a:noAutofit/>
          </a:bodyPr>
          <a:lstStyle/>
          <a:p>
            <a:pPr lvl="0">
              <a:spcBef>
                <a:spcPts val="0"/>
              </a:spcBef>
              <a:buNone/>
            </a:pPr>
            <a:r>
              <a:rPr lang="en">
                <a:latin typeface="Cherry Cream Soda"/>
                <a:ea typeface="Cherry Cream Soda"/>
                <a:cs typeface="Cherry Cream Soda"/>
                <a:sym typeface="Cherry Cream Soda"/>
              </a:rPr>
              <a:t>How to Survive College-Level Reading</a:t>
            </a:r>
          </a:p>
        </p:txBody>
      </p:sp>
      <p:sp>
        <p:nvSpPr>
          <p:cNvPr id="28" name="Shape 28"/>
          <p:cNvSpPr txBox="1">
            <a:spLocks noGrp="1"/>
          </p:cNvSpPr>
          <p:nvPr>
            <p:ph type="subTitle" idx="1"/>
          </p:nvPr>
        </p:nvSpPr>
        <p:spPr>
          <a:xfrm>
            <a:off x="3041700" y="2445887"/>
            <a:ext cx="4441500" cy="784800"/>
          </a:xfrm>
          <a:prstGeom prst="rect">
            <a:avLst/>
          </a:prstGeom>
        </p:spPr>
        <p:txBody>
          <a:bodyPr lIns="91425" tIns="91425" rIns="91425" bIns="91425" anchor="t" anchorCtr="0">
            <a:noAutofit/>
          </a:bodyPr>
          <a:lstStyle/>
          <a:p>
            <a:pPr lvl="0">
              <a:spcBef>
                <a:spcPts val="0"/>
              </a:spcBef>
              <a:buNone/>
            </a:pPr>
            <a:r>
              <a:rPr lang="en">
                <a:latin typeface="Architects Daughter"/>
                <a:ea typeface="Architects Daughter"/>
                <a:cs typeface="Architects Daughter"/>
                <a:sym typeface="Architects Daughter"/>
              </a:rPr>
              <a:t>Tips for Success!</a:t>
            </a:r>
          </a:p>
        </p:txBody>
      </p:sp>
      <p:sp>
        <p:nvSpPr>
          <p:cNvPr id="29" name="Shape 29"/>
          <p:cNvSpPr txBox="1"/>
          <p:nvPr/>
        </p:nvSpPr>
        <p:spPr>
          <a:xfrm>
            <a:off x="2197950" y="4023425"/>
            <a:ext cx="6129000" cy="865200"/>
          </a:xfrm>
          <a:prstGeom prst="rect">
            <a:avLst/>
          </a:prstGeom>
          <a:noFill/>
          <a:ln>
            <a:noFill/>
          </a:ln>
        </p:spPr>
        <p:txBody>
          <a:bodyPr lIns="91425" tIns="91425" rIns="91425" bIns="91425" anchor="t" anchorCtr="0">
            <a:noAutofit/>
          </a:bodyPr>
          <a:lstStyle/>
          <a:p>
            <a:pPr lvl="0" algn="ctr" rtl="0">
              <a:spcBef>
                <a:spcPts val="0"/>
              </a:spcBef>
              <a:buNone/>
            </a:pPr>
            <a:r>
              <a:rPr lang="en" sz="1800">
                <a:latin typeface="Architects Daughter"/>
                <a:ea typeface="Architects Daughter"/>
                <a:cs typeface="Architects Daughter"/>
                <a:sym typeface="Architects Daughter"/>
              </a:rPr>
              <a:t>Prepared by Dr. Jennifer W. Shettel</a:t>
            </a:r>
          </a:p>
          <a:p>
            <a:pPr lvl="0" algn="ctr">
              <a:spcBef>
                <a:spcPts val="0"/>
              </a:spcBef>
              <a:buNone/>
            </a:pPr>
            <a:r>
              <a:rPr lang="en" sz="1800">
                <a:latin typeface="Architects Daughter"/>
                <a:ea typeface="Architects Daughter"/>
                <a:cs typeface="Architects Daughter"/>
                <a:sym typeface="Architects Daughter"/>
              </a:rPr>
              <a:t>Department of Early, Middle, &amp; Exceptional Education</a:t>
            </a:r>
          </a:p>
        </p:txBody>
      </p:sp>
      <p:pic>
        <p:nvPicPr>
          <p:cNvPr id="30" name="Shape 30"/>
          <p:cNvPicPr preferRelativeResize="0"/>
          <p:nvPr/>
        </p:nvPicPr>
        <p:blipFill>
          <a:blip r:embed="rId3">
            <a:alphaModFix/>
          </a:blip>
          <a:stretch>
            <a:fillRect/>
          </a:stretch>
        </p:blipFill>
        <p:spPr>
          <a:xfrm>
            <a:off x="241100" y="2243774"/>
            <a:ext cx="2356600" cy="1682750"/>
          </a:xfrm>
          <a:prstGeom prst="rect">
            <a:avLst/>
          </a:prstGeom>
          <a:noFill/>
          <a:ln>
            <a:noFill/>
          </a:ln>
        </p:spPr>
      </p:pic>
      <p:sp>
        <p:nvSpPr>
          <p:cNvPr id="31" name="Shape 31"/>
          <p:cNvSpPr txBox="1"/>
          <p:nvPr/>
        </p:nvSpPr>
        <p:spPr>
          <a:xfrm>
            <a:off x="241087" y="4023425"/>
            <a:ext cx="3404100" cy="413400"/>
          </a:xfrm>
          <a:prstGeom prst="rect">
            <a:avLst/>
          </a:prstGeom>
          <a:noFill/>
          <a:ln>
            <a:noFill/>
          </a:ln>
        </p:spPr>
        <p:txBody>
          <a:bodyPr lIns="91425" tIns="91425" rIns="91425" bIns="91425" anchor="t" anchorCtr="0">
            <a:noAutofit/>
          </a:bodyPr>
          <a:lstStyle/>
          <a:p>
            <a:pPr lvl="0" rtl="0">
              <a:spcBef>
                <a:spcPts val="0"/>
              </a:spcBef>
              <a:buNone/>
            </a:pPr>
            <a:r>
              <a:rPr lang="en" sz="800"/>
              <a:t>Image Credit: Creative Commons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121478"/>
            <a:ext cx="8229600" cy="857400"/>
          </a:xfrm>
          <a:prstGeom prst="rect">
            <a:avLst/>
          </a:prstGeom>
        </p:spPr>
        <p:txBody>
          <a:bodyPr lIns="91425" tIns="91425" rIns="91425" bIns="91425" anchor="b" anchorCtr="0">
            <a:noAutofit/>
          </a:bodyPr>
          <a:lstStyle/>
          <a:p>
            <a:pPr lvl="0" rtl="0">
              <a:spcBef>
                <a:spcPts val="0"/>
              </a:spcBef>
              <a:buNone/>
            </a:pPr>
            <a:r>
              <a:rPr lang="en">
                <a:latin typeface="Cherry Cream Soda"/>
                <a:ea typeface="Cherry Cream Soda"/>
                <a:cs typeface="Cherry Cream Soda"/>
                <a:sym typeface="Cherry Cream Soda"/>
              </a:rPr>
              <a:t>Let’s Try it!</a:t>
            </a:r>
          </a:p>
        </p:txBody>
      </p:sp>
      <p:sp>
        <p:nvSpPr>
          <p:cNvPr id="102" name="Shape 102"/>
          <p:cNvSpPr txBox="1">
            <a:spLocks noGrp="1"/>
          </p:cNvSpPr>
          <p:nvPr>
            <p:ph type="body" idx="1"/>
          </p:nvPr>
        </p:nvSpPr>
        <p:spPr>
          <a:xfrm>
            <a:off x="457200" y="777700"/>
            <a:ext cx="8229600" cy="3725699"/>
          </a:xfrm>
          <a:prstGeom prst="rect">
            <a:avLst/>
          </a:prstGeom>
        </p:spPr>
        <p:txBody>
          <a:bodyPr lIns="91425" tIns="91425" rIns="91425" bIns="91425" anchor="t" anchorCtr="0">
            <a:noAutofit/>
          </a:bodyPr>
          <a:lstStyle/>
          <a:p>
            <a:pPr marL="457200" lvl="0" indent="-228600" rtl="0">
              <a:spcBef>
                <a:spcPts val="0"/>
              </a:spcBef>
              <a:buFont typeface="Architects Daughter"/>
            </a:pPr>
            <a:r>
              <a:rPr lang="en">
                <a:latin typeface="Architects Daughter"/>
                <a:ea typeface="Architects Daughter"/>
                <a:cs typeface="Architects Daughter"/>
                <a:sym typeface="Architects Daughter"/>
              </a:rPr>
              <a:t>Use whatever text you brought with you today.</a:t>
            </a:r>
          </a:p>
          <a:p>
            <a:pPr marL="457200" lvl="0" indent="-228600" rtl="0">
              <a:spcBef>
                <a:spcPts val="0"/>
              </a:spcBef>
              <a:buFont typeface="Architects Daughter"/>
            </a:pPr>
            <a:r>
              <a:rPr lang="en">
                <a:latin typeface="Architects Daughter"/>
                <a:ea typeface="Architects Daughter"/>
                <a:cs typeface="Architects Daughter"/>
                <a:sym typeface="Architects Daughter"/>
              </a:rPr>
              <a:t>Read with a pencil! Annotate, circle, underline.  Use symbols, words, phrases</a:t>
            </a:r>
          </a:p>
          <a:p>
            <a:pPr marL="457200" lvl="0" indent="-228600" rtl="0">
              <a:spcBef>
                <a:spcPts val="0"/>
              </a:spcBef>
              <a:buFont typeface="Architects Daughter"/>
            </a:pPr>
            <a:r>
              <a:rPr lang="en">
                <a:latin typeface="Architects Daughter"/>
                <a:ea typeface="Architects Daughter"/>
                <a:cs typeface="Architects Daughter"/>
                <a:sym typeface="Architects Daughter"/>
              </a:rPr>
              <a:t>If you can’t write in your book, use post-its or your notebook.</a:t>
            </a:r>
          </a:p>
          <a:p>
            <a:pPr marL="457200" lvl="0" indent="-228600" rtl="0">
              <a:spcBef>
                <a:spcPts val="0"/>
              </a:spcBef>
              <a:buFont typeface="Architects Daughter"/>
            </a:pPr>
            <a:r>
              <a:rPr lang="en">
                <a:latin typeface="Architects Daughter"/>
                <a:ea typeface="Architects Daughter"/>
                <a:cs typeface="Architects Daughter"/>
                <a:sym typeface="Architects Daughter"/>
              </a:rPr>
              <a:t>At the end, think about the </a:t>
            </a:r>
            <a:r>
              <a:rPr lang="en" i="1">
                <a:latin typeface="Architects Daughter"/>
                <a:ea typeface="Architects Daughter"/>
                <a:cs typeface="Architects Daughter"/>
                <a:sym typeface="Architects Daughter"/>
              </a:rPr>
              <a:t>gist </a:t>
            </a:r>
            <a:r>
              <a:rPr lang="en">
                <a:latin typeface="Architects Daughter"/>
                <a:ea typeface="Architects Daughter"/>
                <a:cs typeface="Architects Daughter"/>
                <a:sym typeface="Architects Daughter"/>
              </a:rPr>
              <a:t>of you just read.  Could you explain it to someone else?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latin typeface="Cherry Cream Soda"/>
                <a:ea typeface="Cherry Cream Soda"/>
                <a:cs typeface="Cherry Cream Soda"/>
                <a:sym typeface="Cherry Cream Soda"/>
              </a:rPr>
              <a:t>Remember...</a:t>
            </a:r>
          </a:p>
        </p:txBody>
      </p:sp>
      <p:sp>
        <p:nvSpPr>
          <p:cNvPr id="108" name="Shape 108"/>
          <p:cNvSpPr txBox="1"/>
          <p:nvPr/>
        </p:nvSpPr>
        <p:spPr>
          <a:xfrm>
            <a:off x="691825" y="1293400"/>
            <a:ext cx="7504800" cy="2857499"/>
          </a:xfrm>
          <a:prstGeom prst="rect">
            <a:avLst/>
          </a:prstGeom>
          <a:noFill/>
          <a:ln>
            <a:noFill/>
          </a:ln>
        </p:spPr>
        <p:txBody>
          <a:bodyPr lIns="91425" tIns="91425" rIns="91425" bIns="91425" anchor="t" anchorCtr="0">
            <a:noAutofit/>
          </a:bodyPr>
          <a:lstStyle/>
          <a:p>
            <a:pPr marL="457200" lvl="0" indent="-419100" rtl="0">
              <a:spcBef>
                <a:spcPts val="0"/>
              </a:spcBef>
              <a:buSzPct val="100000"/>
              <a:buFont typeface="Architects Daughter"/>
              <a:buChar char="●"/>
            </a:pPr>
            <a:r>
              <a:rPr lang="en" sz="3000">
                <a:latin typeface="Architects Daughter"/>
                <a:ea typeface="Architects Daughter"/>
                <a:cs typeface="Architects Daughter"/>
                <a:sym typeface="Architects Daughter"/>
              </a:rPr>
              <a:t>Use a pencil, not a highlighter</a:t>
            </a:r>
          </a:p>
          <a:p>
            <a:pPr marL="457200" lvl="0" indent="-419100" rtl="0">
              <a:spcBef>
                <a:spcPts val="0"/>
              </a:spcBef>
              <a:buSzPct val="100000"/>
              <a:buFont typeface="Architects Daughter"/>
              <a:buChar char="●"/>
            </a:pPr>
            <a:r>
              <a:rPr lang="en" sz="3000">
                <a:latin typeface="Architects Daughter"/>
                <a:ea typeface="Architects Daughter"/>
                <a:cs typeface="Architects Daughter"/>
                <a:sym typeface="Architects Daughter"/>
              </a:rPr>
              <a:t>T T T T</a:t>
            </a:r>
          </a:p>
          <a:p>
            <a:pPr marL="457200" lvl="0" indent="-419100" rtl="0">
              <a:spcBef>
                <a:spcPts val="0"/>
              </a:spcBef>
              <a:buSzPct val="100000"/>
              <a:buFont typeface="Architects Daughter"/>
              <a:buChar char="●"/>
            </a:pPr>
            <a:r>
              <a:rPr lang="en" sz="3000">
                <a:latin typeface="Architects Daughter"/>
                <a:ea typeface="Architects Daughter"/>
                <a:cs typeface="Architects Daughter"/>
                <a:sym typeface="Architects Daughter"/>
              </a:rPr>
              <a:t>Read with a questioning stance</a:t>
            </a:r>
          </a:p>
          <a:p>
            <a:pPr marL="457200" lvl="0" indent="-419100" rtl="0">
              <a:spcBef>
                <a:spcPts val="0"/>
              </a:spcBef>
              <a:buSzPct val="100000"/>
              <a:buFont typeface="Architects Daughter"/>
              <a:buChar char="●"/>
            </a:pPr>
            <a:r>
              <a:rPr lang="en" sz="3000">
                <a:latin typeface="Architects Daughter"/>
                <a:ea typeface="Architects Daughter"/>
                <a:cs typeface="Architects Daughter"/>
                <a:sym typeface="Architects Daughter"/>
              </a:rPr>
              <a:t>Expand your vocabulary &amp; look up unknown words</a:t>
            </a:r>
          </a:p>
          <a:p>
            <a:pPr marL="457200" lvl="0" indent="-419100" rtl="0">
              <a:spcBef>
                <a:spcPts val="0"/>
              </a:spcBef>
              <a:buSzPct val="100000"/>
              <a:buFont typeface="Architects Daughter"/>
              <a:buChar char="●"/>
            </a:pPr>
            <a:r>
              <a:rPr lang="en" sz="3000">
                <a:latin typeface="Architects Daughter"/>
                <a:ea typeface="Architects Daughter"/>
                <a:cs typeface="Architects Daughter"/>
                <a:sym typeface="Architects Daughter"/>
              </a:rPr>
              <a:t>Summarize for the gist</a:t>
            </a:r>
          </a:p>
          <a:p>
            <a:pPr marL="457200" lvl="0" indent="-419100" rtl="0">
              <a:spcBef>
                <a:spcPts val="0"/>
              </a:spcBef>
              <a:buSzPct val="100000"/>
              <a:buFont typeface="Architects Daughter"/>
              <a:buChar char="●"/>
            </a:pPr>
            <a:r>
              <a:rPr lang="en" sz="3000">
                <a:latin typeface="Architects Daughter"/>
                <a:ea typeface="Architects Daughter"/>
                <a:cs typeface="Architects Daughter"/>
                <a:sym typeface="Architects Daughter"/>
              </a:rPr>
              <a:t>KEEP YOUR 4.0!!!</a:t>
            </a:r>
          </a:p>
          <a:p>
            <a:pPr lvl="0" rtl="0">
              <a:spcBef>
                <a:spcPts val="0"/>
              </a:spcBef>
              <a:buNone/>
            </a:pPr>
            <a:endParaRPr sz="2400">
              <a:latin typeface="Architects Daughter"/>
              <a:ea typeface="Architects Daughter"/>
              <a:cs typeface="Architects Daughter"/>
              <a:sym typeface="Architects Daughte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latin typeface="Cherry Cream Soda"/>
                <a:ea typeface="Cherry Cream Soda"/>
                <a:cs typeface="Cherry Cream Soda"/>
                <a:sym typeface="Cherry Cream Soda"/>
              </a:rPr>
              <a:t>Additional Resources</a:t>
            </a:r>
          </a:p>
        </p:txBody>
      </p:sp>
      <p:sp>
        <p:nvSpPr>
          <p:cNvPr id="114" name="Shape 114"/>
          <p:cNvSpPr txBox="1"/>
          <p:nvPr/>
        </p:nvSpPr>
        <p:spPr>
          <a:xfrm>
            <a:off x="691825" y="1293400"/>
            <a:ext cx="7861500" cy="3081000"/>
          </a:xfrm>
          <a:prstGeom prst="rect">
            <a:avLst/>
          </a:prstGeom>
          <a:noFill/>
          <a:ln>
            <a:noFill/>
          </a:ln>
        </p:spPr>
        <p:txBody>
          <a:bodyPr lIns="91425" tIns="91425" rIns="91425" bIns="91425" anchor="t" anchorCtr="0">
            <a:noAutofit/>
          </a:bodyPr>
          <a:lstStyle/>
          <a:p>
            <a:pPr lvl="0">
              <a:spcBef>
                <a:spcPts val="0"/>
              </a:spcBef>
              <a:buNone/>
            </a:pPr>
            <a:r>
              <a:rPr lang="en" sz="3000" u="sng">
                <a:solidFill>
                  <a:schemeClr val="hlink"/>
                </a:solidFill>
                <a:latin typeface="Architects Daughter"/>
                <a:ea typeface="Architects Daughter"/>
                <a:cs typeface="Architects Daughter"/>
                <a:sym typeface="Architects Daughter"/>
                <a:hlinkClick r:id="rId3"/>
              </a:rPr>
              <a:t>More information about annotating texts</a:t>
            </a:r>
          </a:p>
          <a:p>
            <a:pPr lvl="0">
              <a:spcBef>
                <a:spcPts val="0"/>
              </a:spcBef>
              <a:buNone/>
            </a:pPr>
            <a:endParaRPr sz="3000">
              <a:latin typeface="Architects Daughter"/>
              <a:ea typeface="Architects Daughter"/>
              <a:cs typeface="Architects Daughter"/>
              <a:sym typeface="Architects Daughter"/>
            </a:endParaRPr>
          </a:p>
          <a:p>
            <a:pPr lvl="0">
              <a:spcBef>
                <a:spcPts val="0"/>
              </a:spcBef>
              <a:buNone/>
            </a:pPr>
            <a:r>
              <a:rPr lang="en" sz="3000" u="sng">
                <a:solidFill>
                  <a:schemeClr val="hlink"/>
                </a:solidFill>
                <a:latin typeface="Architects Daughter"/>
                <a:ea typeface="Architects Daughter"/>
                <a:cs typeface="Architects Daughter"/>
                <a:sym typeface="Architects Daughter"/>
                <a:hlinkClick r:id="rId4"/>
              </a:rPr>
              <a:t>Collaborative Annotation Activity</a:t>
            </a:r>
          </a:p>
          <a:p>
            <a:pPr lvl="0">
              <a:spcBef>
                <a:spcPts val="0"/>
              </a:spcBef>
              <a:buNone/>
            </a:pPr>
            <a:endParaRPr sz="3000">
              <a:latin typeface="Architects Daughter"/>
              <a:ea typeface="Architects Daughter"/>
              <a:cs typeface="Architects Daughter"/>
              <a:sym typeface="Architects Daughter"/>
            </a:endParaRPr>
          </a:p>
          <a:p>
            <a:pPr lvl="0">
              <a:spcBef>
                <a:spcPts val="0"/>
              </a:spcBef>
              <a:buNone/>
            </a:pPr>
            <a:r>
              <a:rPr lang="en" sz="3000" u="sng">
                <a:solidFill>
                  <a:schemeClr val="hlink"/>
                </a:solidFill>
                <a:latin typeface="Architects Daughter"/>
                <a:ea typeface="Architects Daughter"/>
                <a:cs typeface="Architects Daughter"/>
                <a:sym typeface="Architects Daughter"/>
                <a:hlinkClick r:id="rId5"/>
              </a:rPr>
              <a:t>Diigo - Online Annotations Made Easy!</a:t>
            </a:r>
          </a:p>
          <a:p>
            <a:pPr lvl="0" rtl="0">
              <a:spcBef>
                <a:spcPts val="0"/>
              </a:spcBef>
              <a:buNone/>
            </a:pPr>
            <a:endParaRPr sz="3000">
              <a:latin typeface="Architects Daughter"/>
              <a:ea typeface="Architects Daughter"/>
              <a:cs typeface="Architects Daughter"/>
              <a:sym typeface="Architects Daughter"/>
            </a:endParaRPr>
          </a:p>
          <a:p>
            <a:pPr lvl="0" rtl="0">
              <a:spcBef>
                <a:spcPts val="0"/>
              </a:spcBef>
              <a:buNone/>
            </a:pPr>
            <a:endParaRPr sz="3000">
              <a:latin typeface="Architects Daughter"/>
              <a:ea typeface="Architects Daughter"/>
              <a:cs typeface="Architects Daughter"/>
              <a:sym typeface="Architects Daughter"/>
            </a:endParaRPr>
          </a:p>
          <a:p>
            <a:pPr lvl="0" rtl="0">
              <a:spcBef>
                <a:spcPts val="0"/>
              </a:spcBef>
              <a:buNone/>
            </a:pPr>
            <a:endParaRPr sz="3000">
              <a:latin typeface="Architects Daughter"/>
              <a:ea typeface="Architects Daughter"/>
              <a:cs typeface="Architects Daughter"/>
              <a:sym typeface="Architects Daughter"/>
            </a:endParaRPr>
          </a:p>
          <a:p>
            <a:pPr lvl="0" rtl="0">
              <a:spcBef>
                <a:spcPts val="0"/>
              </a:spcBef>
              <a:buNone/>
            </a:pPr>
            <a:endParaRPr sz="2400">
              <a:latin typeface="Architects Daughter"/>
              <a:ea typeface="Architects Daughter"/>
              <a:cs typeface="Architects Daughter"/>
              <a:sym typeface="Architects Daughte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spcBef>
                <a:spcPts val="0"/>
              </a:spcBef>
              <a:buNone/>
            </a:pPr>
            <a:r>
              <a:rPr lang="en">
                <a:latin typeface="Cherry Cream Soda"/>
                <a:ea typeface="Cherry Cream Soda"/>
                <a:cs typeface="Cherry Cream Soda"/>
                <a:sym typeface="Cherry Cream Soda"/>
              </a:rPr>
              <a:t>What’s your GPA right now?</a:t>
            </a:r>
          </a:p>
        </p:txBody>
      </p:sp>
      <p:sp>
        <p:nvSpPr>
          <p:cNvPr id="37" name="Shape 37"/>
          <p:cNvSpPr/>
          <p:nvPr/>
        </p:nvSpPr>
        <p:spPr>
          <a:xfrm>
            <a:off x="2892446" y="1829950"/>
            <a:ext cx="3359100" cy="1811350"/>
          </a:xfrm>
          <a:prstGeom prst="rect">
            <a:avLst/>
          </a:prstGeom>
        </p:spPr>
        <p:txBody>
          <a:bodyPr>
            <a:prstTxWarp prst="textPlain">
              <a:avLst/>
            </a:prstTxWarp>
          </a:bodyPr>
          <a:lstStyle/>
          <a:p>
            <a:pPr lvl="0" algn="ctr"/>
            <a:r>
              <a:rPr b="0" i="0">
                <a:ln w="19050" cap="flat" cmpd="sng">
                  <a:solidFill>
                    <a:schemeClr val="dk2"/>
                  </a:solidFill>
                  <a:prstDash val="solid"/>
                  <a:round/>
                  <a:headEnd type="none" w="med" len="med"/>
                  <a:tailEnd type="none" w="med" len="med"/>
                </a:ln>
                <a:solidFill>
                  <a:srgbClr val="FF0000"/>
                </a:solidFill>
                <a:latin typeface="Arial"/>
              </a:rPr>
              <a:t>4.0!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1300"/>
                                        <p:tgtEl>
                                          <p:spTgt spid="3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580600" y="608178"/>
            <a:ext cx="8229600" cy="857400"/>
          </a:xfrm>
          <a:prstGeom prst="rect">
            <a:avLst/>
          </a:prstGeom>
        </p:spPr>
        <p:txBody>
          <a:bodyPr lIns="91425" tIns="91425" rIns="91425" bIns="91425" anchor="b" anchorCtr="0">
            <a:noAutofit/>
          </a:bodyPr>
          <a:lstStyle/>
          <a:p>
            <a:pPr lvl="0" rtl="0">
              <a:spcBef>
                <a:spcPts val="0"/>
              </a:spcBef>
              <a:buNone/>
            </a:pPr>
            <a:r>
              <a:rPr lang="en">
                <a:latin typeface="Cherry Cream Soda"/>
                <a:ea typeface="Cherry Cream Soda"/>
                <a:cs typeface="Cherry Cream Soda"/>
                <a:sym typeface="Cherry Cream Soda"/>
              </a:rPr>
              <a:t>How can you keep it there and graduate with honors?</a:t>
            </a:r>
          </a:p>
        </p:txBody>
      </p:sp>
      <p:sp>
        <p:nvSpPr>
          <p:cNvPr id="43" name="Shape 43"/>
          <p:cNvSpPr txBox="1"/>
          <p:nvPr/>
        </p:nvSpPr>
        <p:spPr>
          <a:xfrm>
            <a:off x="4179100" y="1940100"/>
            <a:ext cx="4570800" cy="2161800"/>
          </a:xfrm>
          <a:prstGeom prst="rect">
            <a:avLst/>
          </a:prstGeom>
          <a:noFill/>
          <a:ln>
            <a:noFill/>
          </a:ln>
        </p:spPr>
        <p:txBody>
          <a:bodyPr lIns="91425" tIns="91425" rIns="91425" bIns="91425" anchor="t" anchorCtr="0">
            <a:noAutofit/>
          </a:bodyPr>
          <a:lstStyle/>
          <a:p>
            <a:pPr lvl="0" rtl="0">
              <a:spcBef>
                <a:spcPts val="0"/>
              </a:spcBef>
              <a:buNone/>
            </a:pPr>
            <a:r>
              <a:rPr lang="en" sz="2400">
                <a:latin typeface="Architects Daughter"/>
                <a:ea typeface="Architects Daughter"/>
                <a:cs typeface="Architects Daughter"/>
                <a:sym typeface="Architects Daughter"/>
              </a:rPr>
              <a:t>Summa Cum Laude: 3.95-4.0</a:t>
            </a:r>
          </a:p>
          <a:p>
            <a:pPr lvl="0" rtl="0">
              <a:spcBef>
                <a:spcPts val="0"/>
              </a:spcBef>
              <a:buNone/>
            </a:pPr>
            <a:endParaRPr sz="2400">
              <a:latin typeface="Architects Daughter"/>
              <a:ea typeface="Architects Daughter"/>
              <a:cs typeface="Architects Daughter"/>
              <a:sym typeface="Architects Daughter"/>
            </a:endParaRPr>
          </a:p>
          <a:p>
            <a:pPr lvl="0" rtl="0">
              <a:spcBef>
                <a:spcPts val="0"/>
              </a:spcBef>
              <a:buNone/>
            </a:pPr>
            <a:r>
              <a:rPr lang="en" sz="2400">
                <a:latin typeface="Architects Daughter"/>
                <a:ea typeface="Architects Daughter"/>
                <a:cs typeface="Architects Daughter"/>
                <a:sym typeface="Architects Daughter"/>
              </a:rPr>
              <a:t>Magna Cum Laude: 3.75-3.94</a:t>
            </a:r>
          </a:p>
          <a:p>
            <a:pPr lvl="0" rtl="0">
              <a:spcBef>
                <a:spcPts val="0"/>
              </a:spcBef>
              <a:buNone/>
            </a:pPr>
            <a:endParaRPr sz="2400">
              <a:latin typeface="Architects Daughter"/>
              <a:ea typeface="Architects Daughter"/>
              <a:cs typeface="Architects Daughter"/>
              <a:sym typeface="Architects Daughter"/>
            </a:endParaRPr>
          </a:p>
          <a:p>
            <a:pPr lvl="0">
              <a:spcBef>
                <a:spcPts val="0"/>
              </a:spcBef>
              <a:buNone/>
            </a:pPr>
            <a:r>
              <a:rPr lang="en" sz="2400">
                <a:latin typeface="Architects Daughter"/>
                <a:ea typeface="Architects Daughter"/>
                <a:cs typeface="Architects Daughter"/>
                <a:sym typeface="Architects Daughter"/>
              </a:rPr>
              <a:t>Cum Laude: 3.50-3.74</a:t>
            </a:r>
          </a:p>
        </p:txBody>
      </p:sp>
      <p:pic>
        <p:nvPicPr>
          <p:cNvPr id="44" name="Shape 44"/>
          <p:cNvPicPr preferRelativeResize="0"/>
          <p:nvPr/>
        </p:nvPicPr>
        <p:blipFill>
          <a:blip r:embed="rId3">
            <a:alphaModFix/>
          </a:blip>
          <a:stretch>
            <a:fillRect/>
          </a:stretch>
        </p:blipFill>
        <p:spPr>
          <a:xfrm>
            <a:off x="212625" y="1759575"/>
            <a:ext cx="4196150" cy="2522849"/>
          </a:xfrm>
          <a:prstGeom prst="rect">
            <a:avLst/>
          </a:prstGeom>
          <a:noFill/>
          <a:ln>
            <a:noFill/>
          </a:ln>
        </p:spPr>
      </p:pic>
      <p:sp>
        <p:nvSpPr>
          <p:cNvPr id="45" name="Shape 45"/>
          <p:cNvSpPr txBox="1"/>
          <p:nvPr/>
        </p:nvSpPr>
        <p:spPr>
          <a:xfrm>
            <a:off x="493262" y="4282425"/>
            <a:ext cx="3404100" cy="413400"/>
          </a:xfrm>
          <a:prstGeom prst="rect">
            <a:avLst/>
          </a:prstGeom>
          <a:noFill/>
          <a:ln>
            <a:noFill/>
          </a:ln>
        </p:spPr>
        <p:txBody>
          <a:bodyPr lIns="91425" tIns="91425" rIns="91425" bIns="91425" anchor="t" anchorCtr="0">
            <a:noAutofit/>
          </a:bodyPr>
          <a:lstStyle/>
          <a:p>
            <a:pPr lvl="0" rtl="0">
              <a:spcBef>
                <a:spcPts val="0"/>
              </a:spcBef>
              <a:buNone/>
            </a:pPr>
            <a:r>
              <a:rPr lang="en" sz="800"/>
              <a:t>Image Credit: Creative Commons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867728"/>
            <a:ext cx="8229600" cy="857400"/>
          </a:xfrm>
          <a:prstGeom prst="rect">
            <a:avLst/>
          </a:prstGeom>
        </p:spPr>
        <p:txBody>
          <a:bodyPr lIns="91425" tIns="91425" rIns="91425" bIns="91425" anchor="b" anchorCtr="0">
            <a:noAutofit/>
          </a:bodyPr>
          <a:lstStyle/>
          <a:p>
            <a:pPr lvl="0" rtl="0">
              <a:spcBef>
                <a:spcPts val="0"/>
              </a:spcBef>
              <a:buNone/>
            </a:pPr>
            <a:r>
              <a:rPr lang="en">
                <a:latin typeface="Cherry Cream Soda"/>
                <a:ea typeface="Cherry Cream Soda"/>
                <a:cs typeface="Cherry Cream Soda"/>
                <a:sym typeface="Cherry Cream Soda"/>
              </a:rPr>
              <a:t>KEEP UP WITH  YOUR READING!</a:t>
            </a:r>
          </a:p>
        </p:txBody>
      </p:sp>
      <p:sp>
        <p:nvSpPr>
          <p:cNvPr id="51" name="Shape 51"/>
          <p:cNvSpPr txBox="1"/>
          <p:nvPr/>
        </p:nvSpPr>
        <p:spPr>
          <a:xfrm>
            <a:off x="457200" y="2120975"/>
            <a:ext cx="4423200" cy="2175000"/>
          </a:xfrm>
          <a:prstGeom prst="rect">
            <a:avLst/>
          </a:prstGeom>
          <a:noFill/>
          <a:ln>
            <a:noFill/>
          </a:ln>
        </p:spPr>
        <p:txBody>
          <a:bodyPr lIns="91425" tIns="91425" rIns="91425" bIns="91425" anchor="t" anchorCtr="0">
            <a:noAutofit/>
          </a:bodyPr>
          <a:lstStyle/>
          <a:p>
            <a:pPr marL="457200" lvl="0" indent="-355600" rtl="0">
              <a:spcBef>
                <a:spcPts val="0"/>
              </a:spcBef>
              <a:buSzPct val="100000"/>
              <a:buFont typeface="Architects Daughter"/>
              <a:buChar char="●"/>
            </a:pPr>
            <a:r>
              <a:rPr lang="en" sz="2000">
                <a:latin typeface="Architects Daughter"/>
                <a:ea typeface="Architects Daughter"/>
                <a:cs typeface="Architects Daughter"/>
                <a:sym typeface="Architects Daughter"/>
              </a:rPr>
              <a:t>How is it going for you so far this semester?</a:t>
            </a:r>
          </a:p>
          <a:p>
            <a:pPr marL="457200" lvl="0" indent="-355600" rtl="0">
              <a:spcBef>
                <a:spcPts val="0"/>
              </a:spcBef>
              <a:buSzPct val="100000"/>
              <a:buFont typeface="Architects Daughter"/>
              <a:buChar char="●"/>
            </a:pPr>
            <a:r>
              <a:rPr lang="en" sz="2000">
                <a:latin typeface="Architects Daughter"/>
                <a:ea typeface="Architects Daughter"/>
                <a:cs typeface="Architects Daughter"/>
                <a:sym typeface="Architects Daughter"/>
              </a:rPr>
              <a:t>How much time do you budget to reading?</a:t>
            </a:r>
          </a:p>
          <a:p>
            <a:pPr marL="457200" lvl="0" indent="-355600">
              <a:spcBef>
                <a:spcPts val="0"/>
              </a:spcBef>
              <a:buSzPct val="100000"/>
              <a:buFont typeface="Architects Daughter"/>
              <a:buChar char="●"/>
            </a:pPr>
            <a:r>
              <a:rPr lang="en" sz="2000">
                <a:latin typeface="Architects Daughter"/>
                <a:ea typeface="Architects Daughter"/>
                <a:cs typeface="Architects Daughter"/>
                <a:sym typeface="Architects Daughter"/>
              </a:rPr>
              <a:t>What have you found that is working for you?</a:t>
            </a:r>
          </a:p>
        </p:txBody>
      </p:sp>
      <p:pic>
        <p:nvPicPr>
          <p:cNvPr id="52" name="Shape 52"/>
          <p:cNvPicPr preferRelativeResize="0"/>
          <p:nvPr/>
        </p:nvPicPr>
        <p:blipFill>
          <a:blip r:embed="rId3">
            <a:alphaModFix/>
          </a:blip>
          <a:stretch>
            <a:fillRect/>
          </a:stretch>
        </p:blipFill>
        <p:spPr>
          <a:xfrm>
            <a:off x="4777350" y="1372900"/>
            <a:ext cx="4093699" cy="3070274"/>
          </a:xfrm>
          <a:prstGeom prst="rect">
            <a:avLst/>
          </a:prstGeom>
          <a:noFill/>
          <a:ln>
            <a:noFill/>
          </a:ln>
        </p:spPr>
      </p:pic>
      <p:sp>
        <p:nvSpPr>
          <p:cNvPr id="53" name="Shape 53"/>
          <p:cNvSpPr txBox="1"/>
          <p:nvPr/>
        </p:nvSpPr>
        <p:spPr>
          <a:xfrm>
            <a:off x="5122137" y="4526675"/>
            <a:ext cx="3404100" cy="413400"/>
          </a:xfrm>
          <a:prstGeom prst="rect">
            <a:avLst/>
          </a:prstGeom>
          <a:noFill/>
          <a:ln>
            <a:noFill/>
          </a:ln>
        </p:spPr>
        <p:txBody>
          <a:bodyPr lIns="91425" tIns="91425" rIns="91425" bIns="91425" anchor="t" anchorCtr="0">
            <a:noAutofit/>
          </a:bodyPr>
          <a:lstStyle/>
          <a:p>
            <a:pPr lvl="0" rtl="0">
              <a:spcBef>
                <a:spcPts val="0"/>
              </a:spcBef>
              <a:buNone/>
            </a:pPr>
            <a:r>
              <a:rPr lang="en" sz="800"/>
              <a:t>Image Credit: Creative Commons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latin typeface="Cherry Cream Soda"/>
                <a:ea typeface="Cherry Cream Soda"/>
                <a:cs typeface="Cherry Cream Soda"/>
                <a:sym typeface="Cherry Cream Soda"/>
              </a:rPr>
              <a:t>BE AN ACTIVE  READER!</a:t>
            </a:r>
          </a:p>
        </p:txBody>
      </p:sp>
      <p:graphicFrame>
        <p:nvGraphicFramePr>
          <p:cNvPr id="59" name="Shape 59"/>
          <p:cNvGraphicFramePr/>
          <p:nvPr/>
        </p:nvGraphicFramePr>
        <p:xfrm>
          <a:off x="766600" y="1106450"/>
          <a:ext cx="7239000" cy="3388650"/>
        </p:xfrm>
        <a:graphic>
          <a:graphicData uri="http://schemas.openxmlformats.org/drawingml/2006/table">
            <a:tbl>
              <a:tblPr>
                <a:noFill/>
                <a:tableStyleId>{19ACCF8F-441C-487B-BBC8-3C963A3403B1}</a:tableStyleId>
              </a:tblPr>
              <a:tblGrid>
                <a:gridCol w="3619500"/>
                <a:gridCol w="3619500"/>
              </a:tblGrid>
              <a:tr h="764325">
                <a:tc>
                  <a:txBody>
                    <a:bodyPr/>
                    <a:lstStyle/>
                    <a:p>
                      <a:pPr lvl="0" algn="ctr">
                        <a:spcBef>
                          <a:spcPts val="0"/>
                        </a:spcBef>
                        <a:buNone/>
                      </a:pPr>
                      <a:r>
                        <a:rPr lang="en" sz="2400" b="1"/>
                        <a:t>Use This!</a:t>
                      </a:r>
                    </a:p>
                  </a:txBody>
                  <a:tcPr marL="91425" marR="91425" marT="91425" marB="91425"/>
                </a:tc>
                <a:tc>
                  <a:txBody>
                    <a:bodyPr/>
                    <a:lstStyle/>
                    <a:p>
                      <a:pPr lvl="0" algn="ctr">
                        <a:spcBef>
                          <a:spcPts val="0"/>
                        </a:spcBef>
                        <a:buNone/>
                      </a:pPr>
                      <a:r>
                        <a:rPr lang="en" sz="2400" b="1"/>
                        <a:t>Not That!</a:t>
                      </a:r>
                    </a:p>
                  </a:txBody>
                  <a:tcPr marL="91425" marR="91425" marT="91425" marB="91425"/>
                </a:tc>
              </a:tr>
              <a:tr h="2624325">
                <a:tc>
                  <a:txBody>
                    <a:bodyPr/>
                    <a:lstStyle/>
                    <a:p>
                      <a:pPr lvl="0">
                        <a:spcBef>
                          <a:spcPts val="0"/>
                        </a:spcBef>
                        <a:buNone/>
                      </a:pPr>
                      <a:endParaRPr/>
                    </a:p>
                  </a:txBody>
                  <a:tcPr marL="91425" marR="91425" marT="91425" marB="91425"/>
                </a:tc>
                <a:tc>
                  <a:txBody>
                    <a:bodyPr/>
                    <a:lstStyle/>
                    <a:p>
                      <a:pPr lvl="0">
                        <a:spcBef>
                          <a:spcPts val="0"/>
                        </a:spcBef>
                        <a:buNone/>
                      </a:pPr>
                      <a:endParaRPr/>
                    </a:p>
                  </a:txBody>
                  <a:tcPr marL="91425" marR="91425" marT="91425" marB="91425"/>
                </a:tc>
              </a:tr>
            </a:tbl>
          </a:graphicData>
        </a:graphic>
      </p:graphicFrame>
      <p:sp>
        <p:nvSpPr>
          <p:cNvPr id="60" name="Shape 60"/>
          <p:cNvSpPr txBox="1"/>
          <p:nvPr/>
        </p:nvSpPr>
        <p:spPr>
          <a:xfrm>
            <a:off x="952487" y="4538175"/>
            <a:ext cx="3404100" cy="413400"/>
          </a:xfrm>
          <a:prstGeom prst="rect">
            <a:avLst/>
          </a:prstGeom>
          <a:noFill/>
          <a:ln>
            <a:noFill/>
          </a:ln>
        </p:spPr>
        <p:txBody>
          <a:bodyPr lIns="91425" tIns="91425" rIns="91425" bIns="91425" anchor="t" anchorCtr="0">
            <a:noAutofit/>
          </a:bodyPr>
          <a:lstStyle/>
          <a:p>
            <a:pPr lvl="0" rtl="0">
              <a:spcBef>
                <a:spcPts val="0"/>
              </a:spcBef>
              <a:buNone/>
            </a:pPr>
            <a:r>
              <a:rPr lang="en" sz="800"/>
              <a:t>Image Credit: Creative Commons</a:t>
            </a:r>
          </a:p>
        </p:txBody>
      </p:sp>
      <p:pic>
        <p:nvPicPr>
          <p:cNvPr id="61" name="Shape 61" descr="14213-illustration-of-a-pencil-pv.png"/>
          <p:cNvPicPr preferRelativeResize="0"/>
          <p:nvPr/>
        </p:nvPicPr>
        <p:blipFill>
          <a:blip r:embed="rId3">
            <a:alphaModFix/>
          </a:blip>
          <a:stretch>
            <a:fillRect/>
          </a:stretch>
        </p:blipFill>
        <p:spPr>
          <a:xfrm rot="-1850579">
            <a:off x="1038116" y="2877158"/>
            <a:ext cx="3518765" cy="584806"/>
          </a:xfrm>
          <a:prstGeom prst="rect">
            <a:avLst/>
          </a:prstGeom>
          <a:noFill/>
          <a:ln>
            <a:noFill/>
          </a:ln>
        </p:spPr>
      </p:pic>
      <p:pic>
        <p:nvPicPr>
          <p:cNvPr id="62" name="Shape 62" descr="highlighters-871282749297x9Gv.jpg"/>
          <p:cNvPicPr preferRelativeResize="0"/>
          <p:nvPr/>
        </p:nvPicPr>
        <p:blipFill>
          <a:blip r:embed="rId4">
            <a:alphaModFix/>
          </a:blip>
          <a:stretch>
            <a:fillRect/>
          </a:stretch>
        </p:blipFill>
        <p:spPr>
          <a:xfrm>
            <a:off x="4681824" y="2175648"/>
            <a:ext cx="2981750" cy="1987824"/>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latin typeface="Cherry Cream Soda"/>
                <a:ea typeface="Cherry Cream Soda"/>
                <a:cs typeface="Cherry Cream Soda"/>
                <a:sym typeface="Cherry Cream Soda"/>
              </a:rPr>
              <a:t>Instead of highlighting...</a:t>
            </a:r>
          </a:p>
        </p:txBody>
      </p:sp>
      <p:pic>
        <p:nvPicPr>
          <p:cNvPr id="68" name="Shape 68"/>
          <p:cNvPicPr preferRelativeResize="0"/>
          <p:nvPr/>
        </p:nvPicPr>
        <p:blipFill>
          <a:blip r:embed="rId3">
            <a:alphaModFix/>
          </a:blip>
          <a:stretch>
            <a:fillRect/>
          </a:stretch>
        </p:blipFill>
        <p:spPr>
          <a:xfrm>
            <a:off x="2032125" y="1194025"/>
            <a:ext cx="3662449" cy="3662449"/>
          </a:xfrm>
          <a:prstGeom prst="rect">
            <a:avLst/>
          </a:prstGeom>
          <a:noFill/>
          <a:ln>
            <a:noFill/>
          </a:ln>
        </p:spPr>
      </p:pic>
      <p:sp>
        <p:nvSpPr>
          <p:cNvPr id="69" name="Shape 69"/>
          <p:cNvSpPr txBox="1"/>
          <p:nvPr/>
        </p:nvSpPr>
        <p:spPr>
          <a:xfrm>
            <a:off x="5843423" y="4641475"/>
            <a:ext cx="2962500" cy="413400"/>
          </a:xfrm>
          <a:prstGeom prst="rect">
            <a:avLst/>
          </a:prstGeom>
          <a:noFill/>
          <a:ln>
            <a:noFill/>
          </a:ln>
        </p:spPr>
        <p:txBody>
          <a:bodyPr lIns="91425" tIns="91425" rIns="91425" bIns="91425" anchor="t" anchorCtr="0">
            <a:noAutofit/>
          </a:bodyPr>
          <a:lstStyle/>
          <a:p>
            <a:pPr lvl="0" rtl="0">
              <a:spcBef>
                <a:spcPts val="0"/>
              </a:spcBef>
              <a:buNone/>
            </a:pPr>
            <a:r>
              <a:rPr lang="en" sz="800"/>
              <a:t>Image Credit: Creative Commons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latin typeface="Cherry Cream Soda"/>
                <a:ea typeface="Cherry Cream Soda"/>
                <a:cs typeface="Cherry Cream Soda"/>
                <a:sym typeface="Cherry Cream Soda"/>
              </a:rPr>
              <a:t>Use Annotating!</a:t>
            </a:r>
          </a:p>
        </p:txBody>
      </p:sp>
      <p:sp>
        <p:nvSpPr>
          <p:cNvPr id="75" name="Shape 75"/>
          <p:cNvSpPr txBox="1">
            <a:spLocks noGrp="1"/>
          </p:cNvSpPr>
          <p:nvPr>
            <p:ph type="body" idx="1"/>
          </p:nvPr>
        </p:nvSpPr>
        <p:spPr>
          <a:xfrm>
            <a:off x="4194650" y="1981300"/>
            <a:ext cx="936899" cy="1011000"/>
          </a:xfrm>
          <a:prstGeom prst="rect">
            <a:avLst/>
          </a:prstGeom>
        </p:spPr>
        <p:txBody>
          <a:bodyPr lIns="91425" tIns="91425" rIns="91425" bIns="91425" anchor="t" anchorCtr="0">
            <a:noAutofit/>
          </a:bodyPr>
          <a:lstStyle/>
          <a:p>
            <a:pPr lvl="0" rtl="0">
              <a:spcBef>
                <a:spcPts val="0"/>
              </a:spcBef>
              <a:buNone/>
            </a:pPr>
            <a:r>
              <a:rPr lang="en" sz="4800">
                <a:latin typeface="Architects Daughter"/>
                <a:ea typeface="Architects Daughter"/>
                <a:cs typeface="Architects Daughter"/>
                <a:sym typeface="Architects Daughter"/>
              </a:rPr>
              <a:t>or</a:t>
            </a:r>
          </a:p>
        </p:txBody>
      </p:sp>
      <p:sp>
        <p:nvSpPr>
          <p:cNvPr id="76" name="Shape 76"/>
          <p:cNvSpPr txBox="1"/>
          <p:nvPr/>
        </p:nvSpPr>
        <p:spPr>
          <a:xfrm>
            <a:off x="692725" y="4424050"/>
            <a:ext cx="3404100" cy="525300"/>
          </a:xfrm>
          <a:prstGeom prst="rect">
            <a:avLst/>
          </a:prstGeom>
          <a:noFill/>
          <a:ln>
            <a:noFill/>
          </a:ln>
        </p:spPr>
        <p:txBody>
          <a:bodyPr lIns="91425" tIns="91425" rIns="91425" bIns="91425" anchor="t" anchorCtr="0">
            <a:noAutofit/>
          </a:bodyPr>
          <a:lstStyle/>
          <a:p>
            <a:pPr lvl="0">
              <a:spcBef>
                <a:spcPts val="0"/>
              </a:spcBef>
              <a:buNone/>
            </a:pPr>
            <a:r>
              <a:rPr lang="en" sz="800"/>
              <a:t>Image Credit: J. Shettel, 8/7/2013</a:t>
            </a:r>
          </a:p>
          <a:p>
            <a:pPr lvl="0">
              <a:spcBef>
                <a:spcPts val="0"/>
              </a:spcBef>
              <a:buClr>
                <a:schemeClr val="dk1"/>
              </a:buClr>
              <a:buSzPct val="137500"/>
              <a:buFont typeface="Arial"/>
              <a:buNone/>
            </a:pPr>
            <a:r>
              <a:rPr lang="en" sz="800">
                <a:solidFill>
                  <a:schemeClr val="dk1"/>
                </a:solidFill>
              </a:rPr>
              <a:t>Text: Bayoumi, M. (2008). </a:t>
            </a:r>
            <a:r>
              <a:rPr lang="en" sz="800" i="1">
                <a:solidFill>
                  <a:schemeClr val="dk1"/>
                </a:solidFill>
              </a:rPr>
              <a:t>How does it feel to be a problem? </a:t>
            </a:r>
            <a:r>
              <a:rPr lang="en" sz="800">
                <a:solidFill>
                  <a:schemeClr val="dk1"/>
                </a:solidFill>
              </a:rPr>
              <a:t>NY: Penguin Books.</a:t>
            </a:r>
          </a:p>
        </p:txBody>
      </p:sp>
      <p:sp>
        <p:nvSpPr>
          <p:cNvPr id="77" name="Shape 77"/>
          <p:cNvSpPr txBox="1"/>
          <p:nvPr/>
        </p:nvSpPr>
        <p:spPr>
          <a:xfrm>
            <a:off x="5307000" y="4365950"/>
            <a:ext cx="2652000" cy="583500"/>
          </a:xfrm>
          <a:prstGeom prst="rect">
            <a:avLst/>
          </a:prstGeom>
          <a:noFill/>
          <a:ln>
            <a:noFill/>
          </a:ln>
        </p:spPr>
        <p:txBody>
          <a:bodyPr lIns="91425" tIns="91425" rIns="91425" bIns="91425" anchor="t" anchorCtr="0">
            <a:noAutofit/>
          </a:bodyPr>
          <a:lstStyle/>
          <a:p>
            <a:pPr lvl="0">
              <a:spcBef>
                <a:spcPts val="0"/>
              </a:spcBef>
              <a:buNone/>
            </a:pPr>
            <a:r>
              <a:rPr lang="en" sz="800"/>
              <a:t>Image Credit: J. Shettel, 8/7/2013</a:t>
            </a:r>
          </a:p>
          <a:p>
            <a:pPr lvl="0" rtl="0">
              <a:spcBef>
                <a:spcPts val="0"/>
              </a:spcBef>
              <a:buNone/>
            </a:pPr>
            <a:r>
              <a:rPr lang="en" sz="800"/>
              <a:t>Text: Bayoumi, M. (2008). </a:t>
            </a:r>
            <a:r>
              <a:rPr lang="en" sz="800" i="1"/>
              <a:t>How does it feel to be a problem? </a:t>
            </a:r>
            <a:r>
              <a:rPr lang="en" sz="800"/>
              <a:t>NY: Penguin Books.</a:t>
            </a:r>
          </a:p>
        </p:txBody>
      </p:sp>
      <p:pic>
        <p:nvPicPr>
          <p:cNvPr id="78" name="Shape 78" descr="IMG_0892.jpg"/>
          <p:cNvPicPr preferRelativeResize="0"/>
          <p:nvPr/>
        </p:nvPicPr>
        <p:blipFill>
          <a:blip r:embed="rId3">
            <a:alphaModFix/>
          </a:blip>
          <a:stretch>
            <a:fillRect/>
          </a:stretch>
        </p:blipFill>
        <p:spPr>
          <a:xfrm>
            <a:off x="781449" y="1051875"/>
            <a:ext cx="2485570" cy="3314077"/>
          </a:xfrm>
          <a:prstGeom prst="rect">
            <a:avLst/>
          </a:prstGeom>
          <a:noFill/>
          <a:ln>
            <a:noFill/>
          </a:ln>
        </p:spPr>
      </p:pic>
      <p:pic>
        <p:nvPicPr>
          <p:cNvPr id="79" name="Shape 79" descr="IMG_0935.jpg"/>
          <p:cNvPicPr preferRelativeResize="0"/>
          <p:nvPr/>
        </p:nvPicPr>
        <p:blipFill>
          <a:blip r:embed="rId4">
            <a:alphaModFix/>
          </a:blip>
          <a:stretch>
            <a:fillRect/>
          </a:stretch>
        </p:blipFill>
        <p:spPr>
          <a:xfrm>
            <a:off x="5306996" y="869600"/>
            <a:ext cx="2553227" cy="3404303"/>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latin typeface="Cherry Cream Soda"/>
                <a:ea typeface="Cherry Cream Soda"/>
                <a:cs typeface="Cherry Cream Soda"/>
                <a:sym typeface="Cherry Cream Soda"/>
              </a:rPr>
              <a:t>In other words….</a:t>
            </a:r>
          </a:p>
        </p:txBody>
      </p:sp>
      <p:sp>
        <p:nvSpPr>
          <p:cNvPr id="85" name="Shape 85"/>
          <p:cNvSpPr txBox="1">
            <a:spLocks noGrp="1"/>
          </p:cNvSpPr>
          <p:nvPr>
            <p:ph type="body" idx="1"/>
          </p:nvPr>
        </p:nvSpPr>
        <p:spPr>
          <a:xfrm>
            <a:off x="1166225" y="1176125"/>
            <a:ext cx="708600" cy="3725699"/>
          </a:xfrm>
          <a:prstGeom prst="rect">
            <a:avLst/>
          </a:prstGeom>
        </p:spPr>
        <p:txBody>
          <a:bodyPr lIns="91425" tIns="91425" rIns="91425" bIns="91425" anchor="t" anchorCtr="0">
            <a:noAutofit/>
          </a:bodyPr>
          <a:lstStyle/>
          <a:p>
            <a:pPr lvl="0" rtl="0">
              <a:spcBef>
                <a:spcPts val="0"/>
              </a:spcBef>
              <a:buNone/>
            </a:pPr>
            <a:r>
              <a:rPr lang="en" sz="4800">
                <a:latin typeface="Cherry Cream Soda"/>
                <a:ea typeface="Cherry Cream Soda"/>
                <a:cs typeface="Cherry Cream Soda"/>
                <a:sym typeface="Cherry Cream Soda"/>
              </a:rPr>
              <a:t>T</a:t>
            </a:r>
          </a:p>
          <a:p>
            <a:pPr lvl="0" rtl="0">
              <a:spcBef>
                <a:spcPts val="0"/>
              </a:spcBef>
              <a:buNone/>
            </a:pPr>
            <a:r>
              <a:rPr lang="en" sz="4800">
                <a:latin typeface="Cherry Cream Soda"/>
                <a:ea typeface="Cherry Cream Soda"/>
                <a:cs typeface="Cherry Cream Soda"/>
                <a:sym typeface="Cherry Cream Soda"/>
              </a:rPr>
              <a:t>T</a:t>
            </a:r>
          </a:p>
          <a:p>
            <a:pPr lvl="0" rtl="0">
              <a:spcBef>
                <a:spcPts val="0"/>
              </a:spcBef>
              <a:buNone/>
            </a:pPr>
            <a:r>
              <a:rPr lang="en" sz="4800">
                <a:latin typeface="Cherry Cream Soda"/>
                <a:ea typeface="Cherry Cream Soda"/>
                <a:cs typeface="Cherry Cream Soda"/>
                <a:sym typeface="Cherry Cream Soda"/>
              </a:rPr>
              <a:t>T</a:t>
            </a:r>
          </a:p>
          <a:p>
            <a:pPr lvl="0" rtl="0">
              <a:spcBef>
                <a:spcPts val="0"/>
              </a:spcBef>
              <a:buNone/>
            </a:pPr>
            <a:r>
              <a:rPr lang="en" sz="4800">
                <a:latin typeface="Cherry Cream Soda"/>
                <a:ea typeface="Cherry Cream Soda"/>
                <a:cs typeface="Cherry Cream Soda"/>
                <a:sym typeface="Cherry Cream Soda"/>
              </a:rPr>
              <a:t>T</a:t>
            </a:r>
          </a:p>
        </p:txBody>
      </p:sp>
      <p:sp>
        <p:nvSpPr>
          <p:cNvPr id="86" name="Shape 86"/>
          <p:cNvSpPr txBox="1"/>
          <p:nvPr/>
        </p:nvSpPr>
        <p:spPr>
          <a:xfrm>
            <a:off x="1566625" y="1394050"/>
            <a:ext cx="1646399" cy="564899"/>
          </a:xfrm>
          <a:prstGeom prst="rect">
            <a:avLst/>
          </a:prstGeom>
          <a:noFill/>
          <a:ln>
            <a:noFill/>
          </a:ln>
        </p:spPr>
        <p:txBody>
          <a:bodyPr lIns="91425" tIns="91425" rIns="91425" bIns="91425" anchor="t" anchorCtr="0">
            <a:noAutofit/>
          </a:bodyPr>
          <a:lstStyle/>
          <a:p>
            <a:pPr lvl="0">
              <a:spcBef>
                <a:spcPts val="0"/>
              </a:spcBef>
              <a:buNone/>
            </a:pPr>
            <a:r>
              <a:rPr lang="en" sz="3600">
                <a:latin typeface="Cherry Cream Soda"/>
                <a:ea typeface="Cherry Cream Soda"/>
                <a:cs typeface="Cherry Cream Soda"/>
                <a:sym typeface="Cherry Cream Soda"/>
              </a:rPr>
              <a:t>alk</a:t>
            </a:r>
          </a:p>
        </p:txBody>
      </p:sp>
      <p:sp>
        <p:nvSpPr>
          <p:cNvPr id="87" name="Shape 87"/>
          <p:cNvSpPr txBox="1"/>
          <p:nvPr/>
        </p:nvSpPr>
        <p:spPr>
          <a:xfrm>
            <a:off x="1506550" y="3812425"/>
            <a:ext cx="1646399" cy="564899"/>
          </a:xfrm>
          <a:prstGeom prst="rect">
            <a:avLst/>
          </a:prstGeom>
          <a:noFill/>
          <a:ln>
            <a:noFill/>
          </a:ln>
        </p:spPr>
        <p:txBody>
          <a:bodyPr lIns="91425" tIns="91425" rIns="91425" bIns="91425" anchor="t" anchorCtr="0">
            <a:noAutofit/>
          </a:bodyPr>
          <a:lstStyle/>
          <a:p>
            <a:pPr lvl="0" rtl="0">
              <a:spcBef>
                <a:spcPts val="0"/>
              </a:spcBef>
              <a:buNone/>
            </a:pPr>
            <a:r>
              <a:rPr lang="en" sz="3600">
                <a:latin typeface="Cherry Cream Soda"/>
                <a:ea typeface="Cherry Cream Soda"/>
                <a:cs typeface="Cherry Cream Soda"/>
                <a:sym typeface="Cherry Cream Soda"/>
              </a:rPr>
              <a:t>ext</a:t>
            </a:r>
          </a:p>
        </p:txBody>
      </p:sp>
      <p:sp>
        <p:nvSpPr>
          <p:cNvPr id="88" name="Shape 88"/>
          <p:cNvSpPr txBox="1"/>
          <p:nvPr/>
        </p:nvSpPr>
        <p:spPr>
          <a:xfrm>
            <a:off x="1566625" y="2200175"/>
            <a:ext cx="1646399" cy="564899"/>
          </a:xfrm>
          <a:prstGeom prst="rect">
            <a:avLst/>
          </a:prstGeom>
          <a:noFill/>
          <a:ln>
            <a:noFill/>
          </a:ln>
        </p:spPr>
        <p:txBody>
          <a:bodyPr lIns="91425" tIns="91425" rIns="91425" bIns="91425" anchor="t" anchorCtr="0">
            <a:noAutofit/>
          </a:bodyPr>
          <a:lstStyle/>
          <a:p>
            <a:pPr lvl="0" rtl="0">
              <a:spcBef>
                <a:spcPts val="0"/>
              </a:spcBef>
              <a:buNone/>
            </a:pPr>
            <a:r>
              <a:rPr lang="en" sz="3600">
                <a:latin typeface="Cherry Cream Soda"/>
                <a:ea typeface="Cherry Cream Soda"/>
                <a:cs typeface="Cherry Cream Soda"/>
                <a:sym typeface="Cherry Cream Soda"/>
              </a:rPr>
              <a:t>o</a:t>
            </a:r>
          </a:p>
        </p:txBody>
      </p:sp>
      <p:sp>
        <p:nvSpPr>
          <p:cNvPr id="89" name="Shape 89"/>
          <p:cNvSpPr txBox="1"/>
          <p:nvPr/>
        </p:nvSpPr>
        <p:spPr>
          <a:xfrm>
            <a:off x="1566625" y="3006300"/>
            <a:ext cx="1646399" cy="564899"/>
          </a:xfrm>
          <a:prstGeom prst="rect">
            <a:avLst/>
          </a:prstGeom>
          <a:noFill/>
          <a:ln>
            <a:noFill/>
          </a:ln>
        </p:spPr>
        <p:txBody>
          <a:bodyPr lIns="91425" tIns="91425" rIns="91425" bIns="91425" anchor="t" anchorCtr="0">
            <a:noAutofit/>
          </a:bodyPr>
          <a:lstStyle/>
          <a:p>
            <a:pPr lvl="0" rtl="0">
              <a:spcBef>
                <a:spcPts val="0"/>
              </a:spcBef>
              <a:buNone/>
            </a:pPr>
            <a:r>
              <a:rPr lang="en" sz="3600">
                <a:latin typeface="Cherry Cream Soda"/>
                <a:ea typeface="Cherry Cream Soda"/>
                <a:cs typeface="Cherry Cream Soda"/>
                <a:sym typeface="Cherry Cream Soda"/>
              </a:rPr>
              <a:t>he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1000"/>
                                        <p:tgtEl>
                                          <p:spTgt spid="86"/>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88"/>
                                        </p:tgtEl>
                                        <p:attrNameLst>
                                          <p:attrName>style.visibility</p:attrName>
                                        </p:attrNameLst>
                                      </p:cBhvr>
                                      <p:to>
                                        <p:strVal val="visible"/>
                                      </p:to>
                                    </p:set>
                                    <p:anim calcmode="lin" valueType="num">
                                      <p:cBhvr additive="base">
                                        <p:cTn id="12" dur="1000"/>
                                        <p:tgtEl>
                                          <p:spTgt spid="88"/>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89"/>
                                        </p:tgtEl>
                                        <p:attrNameLst>
                                          <p:attrName>style.visibility</p:attrName>
                                        </p:attrNameLst>
                                      </p:cBhvr>
                                      <p:to>
                                        <p:strVal val="visible"/>
                                      </p:to>
                                    </p:set>
                                    <p:anim calcmode="lin" valueType="num">
                                      <p:cBhvr additive="base">
                                        <p:cTn id="17" dur="1000"/>
                                        <p:tgtEl>
                                          <p:spTgt spid="89"/>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87"/>
                                        </p:tgtEl>
                                        <p:attrNameLst>
                                          <p:attrName>style.visibility</p:attrName>
                                        </p:attrNameLst>
                                      </p:cBhvr>
                                      <p:to>
                                        <p:strVal val="visible"/>
                                      </p:to>
                                    </p:set>
                                    <p:anim calcmode="lin" valueType="num">
                                      <p:cBhvr additive="base">
                                        <p:cTn id="22" dur="1000"/>
                                        <p:tgtEl>
                                          <p:spTgt spid="8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latin typeface="Cherry Cream Soda"/>
                <a:ea typeface="Cherry Cream Soda"/>
                <a:cs typeface="Cherry Cream Soda"/>
                <a:sym typeface="Cherry Cream Soda"/>
              </a:rPr>
              <a:t>How to Annotate </a:t>
            </a:r>
          </a:p>
        </p:txBody>
      </p:sp>
      <p:sp>
        <p:nvSpPr>
          <p:cNvPr id="95" name="Shape 95"/>
          <p:cNvSpPr txBox="1">
            <a:spLocks noGrp="1"/>
          </p:cNvSpPr>
          <p:nvPr>
            <p:ph type="body" idx="1"/>
          </p:nvPr>
        </p:nvSpPr>
        <p:spPr>
          <a:xfrm>
            <a:off x="457200" y="995850"/>
            <a:ext cx="8229600" cy="2860499"/>
          </a:xfrm>
          <a:prstGeom prst="rect">
            <a:avLst/>
          </a:prstGeom>
        </p:spPr>
        <p:txBody>
          <a:bodyPr lIns="91425" tIns="91425" rIns="91425" bIns="91425" anchor="t" anchorCtr="0">
            <a:noAutofit/>
          </a:bodyPr>
          <a:lstStyle/>
          <a:p>
            <a:pPr marL="457200" lvl="0" indent="-228600" rtl="0">
              <a:spcBef>
                <a:spcPts val="0"/>
              </a:spcBef>
              <a:buFont typeface="Architects Daughter"/>
            </a:pPr>
            <a:r>
              <a:rPr lang="en">
                <a:latin typeface="Architects Daughter"/>
                <a:ea typeface="Architects Daughter"/>
                <a:cs typeface="Architects Daughter"/>
                <a:sym typeface="Architects Daughter"/>
              </a:rPr>
              <a:t>Develop your own system &amp; symbols</a:t>
            </a:r>
          </a:p>
          <a:p>
            <a:pPr marL="457200" lvl="0" indent="-228600" rtl="0">
              <a:spcBef>
                <a:spcPts val="0"/>
              </a:spcBef>
              <a:buFont typeface="Architects Daughter"/>
            </a:pPr>
            <a:r>
              <a:rPr lang="en">
                <a:latin typeface="Architects Daughter"/>
                <a:ea typeface="Architects Daughter"/>
                <a:cs typeface="Architects Daughter"/>
                <a:sym typeface="Architects Daughter"/>
              </a:rPr>
              <a:t>Identify and define unknown words</a:t>
            </a:r>
          </a:p>
          <a:p>
            <a:pPr marL="457200" lvl="0" indent="-228600" rtl="0">
              <a:spcBef>
                <a:spcPts val="0"/>
              </a:spcBef>
              <a:buFont typeface="Architects Daughter"/>
            </a:pPr>
            <a:r>
              <a:rPr lang="en">
                <a:latin typeface="Architects Daughter"/>
                <a:ea typeface="Architects Daughter"/>
                <a:cs typeface="Architects Daughter"/>
                <a:sym typeface="Architects Daughter"/>
              </a:rPr>
              <a:t>Mark up the margins with your own thoughts, comments, doodles</a:t>
            </a:r>
          </a:p>
          <a:p>
            <a:pPr marL="457200" lvl="0" indent="-228600" rtl="0">
              <a:spcBef>
                <a:spcPts val="0"/>
              </a:spcBef>
              <a:buFont typeface="Architects Daughter"/>
            </a:pPr>
            <a:r>
              <a:rPr lang="en">
                <a:latin typeface="Architects Daughter"/>
                <a:ea typeface="Architects Daughter"/>
                <a:cs typeface="Architects Daughter"/>
                <a:sym typeface="Architects Daughter"/>
              </a:rPr>
              <a:t>Ask lots of questions while you’re reading &amp; jot those down!</a:t>
            </a:r>
          </a:p>
          <a:p>
            <a:pPr marL="457200" lvl="0" indent="-228600" rtl="0">
              <a:spcBef>
                <a:spcPts val="0"/>
              </a:spcBef>
              <a:buFont typeface="Architects Daughter"/>
            </a:pPr>
            <a:r>
              <a:rPr lang="en">
                <a:latin typeface="Architects Daughter"/>
                <a:ea typeface="Architects Daughter"/>
                <a:cs typeface="Architects Daughter"/>
                <a:sym typeface="Architects Daughter"/>
              </a:rPr>
              <a:t>Read for the “gist”</a:t>
            </a:r>
          </a:p>
        </p:txBody>
      </p:sp>
      <p:sp>
        <p:nvSpPr>
          <p:cNvPr id="96" name="Shape 96"/>
          <p:cNvSpPr txBox="1"/>
          <p:nvPr/>
        </p:nvSpPr>
        <p:spPr>
          <a:xfrm>
            <a:off x="601575" y="4391525"/>
            <a:ext cx="8085300" cy="526500"/>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SzPct val="100000"/>
              <a:buFont typeface="Arial"/>
              <a:buNone/>
            </a:pPr>
            <a:r>
              <a:rPr lang="en" sz="1100">
                <a:solidFill>
                  <a:schemeClr val="dk1"/>
                </a:solidFill>
              </a:rPr>
              <a:t>Harvard College Library (2011).  Interrogating Texts:  Six Reading Habits to Develop in Your First Year at Harvard.</a:t>
            </a:r>
            <a:r>
              <a:rPr lang="en" sz="1100" b="1">
                <a:solidFill>
                  <a:schemeClr val="dk1"/>
                </a:solidFill>
              </a:rPr>
              <a:t>	</a:t>
            </a:r>
            <a:r>
              <a:rPr lang="en" sz="1100">
                <a:solidFill>
                  <a:schemeClr val="dk1"/>
                </a:solidFill>
              </a:rPr>
              <a:t>(</a:t>
            </a:r>
            <a:r>
              <a:rPr lang="en" sz="1100" u="sng">
                <a:solidFill>
                  <a:schemeClr val="hlink"/>
                </a:solidFill>
                <a:hlinkClick r:id="rId3"/>
              </a:rPr>
              <a:t>http://bsc.harvard.edu/files/interrogating_texts_six_reading_habits_to_develop_in_your_first_year_at_harvard.pdf</a:t>
            </a:r>
            <a:r>
              <a:rPr lang="en" sz="1100">
                <a:solidFill>
                  <a:schemeClr val="dk1"/>
                </a:solidFill>
              </a:rPr>
              <a:t> )</a:t>
            </a:r>
          </a:p>
          <a:p>
            <a:pPr lvl="0">
              <a:spcBef>
                <a:spcPts val="0"/>
              </a:spcBef>
              <a:buNone/>
            </a:pPr>
            <a:endParaRPr/>
          </a:p>
        </p:txBody>
      </p:sp>
    </p:spTree>
  </p:cSld>
  <p:clrMapOvr>
    <a:masterClrMapping/>
  </p:clrMapOvr>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1214</Words>
  <Application>Microsoft Office PowerPoint</Application>
  <PresentationFormat>On-screen Show (16:9)</PresentationFormat>
  <Paragraphs>81</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Cherry Cream Soda</vt:lpstr>
      <vt:lpstr>Architects Daughter</vt:lpstr>
      <vt:lpstr>Arial</vt:lpstr>
      <vt:lpstr>simple-light</vt:lpstr>
      <vt:lpstr>How to Survive College-Level Reading</vt:lpstr>
      <vt:lpstr>What’s your GPA right now?</vt:lpstr>
      <vt:lpstr>How can you keep it there and graduate with honors?</vt:lpstr>
      <vt:lpstr>KEEP UP WITH  YOUR READING!</vt:lpstr>
      <vt:lpstr>BE AN ACTIVE  READER!</vt:lpstr>
      <vt:lpstr>Instead of highlighting...</vt:lpstr>
      <vt:lpstr>Use Annotating!</vt:lpstr>
      <vt:lpstr>In other words….</vt:lpstr>
      <vt:lpstr>How to Annotate </vt:lpstr>
      <vt:lpstr>Let’s Try it!</vt:lpstr>
      <vt:lpstr>Remember...</vt:lpstr>
      <vt:lpstr>Additional 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Survive College-Level Reading</dc:title>
  <dc:creator>Lynn Marquez</dc:creator>
  <cp:lastModifiedBy>Lynn Marquez</cp:lastModifiedBy>
  <cp:revision>1</cp:revision>
  <dcterms:modified xsi:type="dcterms:W3CDTF">2017-05-11T12:33:13Z</dcterms:modified>
</cp:coreProperties>
</file>