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3.xml" ContentType="application/vnd.openxmlformats-officedocument.presentationml.notesSlid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charts/chart8.xml" ContentType="application/vnd.openxmlformats-officedocument.drawingml.chart+xml"/>
  <Override PartName="/ppt/charts/style6.xml" ContentType="application/vnd.ms-office.chartstyle+xml"/>
  <Override PartName="/ppt/charts/colors6.xml" ContentType="application/vnd.ms-office.chartcolorstyle+xml"/>
  <Override PartName="/ppt/charts/chart9.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4.xml" ContentType="application/vnd.openxmlformats-officedocument.presentationml.notesSlide+xml"/>
  <Override PartName="/ppt/charts/chart10.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2"/>
  </p:notesMasterIdLst>
  <p:handoutMasterIdLst>
    <p:handoutMasterId r:id="rId23"/>
  </p:handoutMasterIdLst>
  <p:sldIdLst>
    <p:sldId id="256" r:id="rId2"/>
    <p:sldId id="263" r:id="rId3"/>
    <p:sldId id="264" r:id="rId4"/>
    <p:sldId id="277" r:id="rId5"/>
    <p:sldId id="269" r:id="rId6"/>
    <p:sldId id="270" r:id="rId7"/>
    <p:sldId id="271" r:id="rId8"/>
    <p:sldId id="272" r:id="rId9"/>
    <p:sldId id="261" r:id="rId10"/>
    <p:sldId id="281" r:id="rId11"/>
    <p:sldId id="276" r:id="rId12"/>
    <p:sldId id="257" r:id="rId13"/>
    <p:sldId id="274" r:id="rId14"/>
    <p:sldId id="280" r:id="rId15"/>
    <p:sldId id="278" r:id="rId16"/>
    <p:sldId id="275" r:id="rId17"/>
    <p:sldId id="268" r:id="rId18"/>
    <p:sldId id="273" r:id="rId19"/>
    <p:sldId id="260" r:id="rId20"/>
    <p:sldId id="259"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4" d="100"/>
          <a:sy n="74" d="100"/>
        </p:scale>
        <p:origin x="84" y="7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8.xml"/><Relationship Id="rId1" Type="http://schemas.microsoft.com/office/2011/relationships/chartStyle" Target="style8.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5.xml"/><Relationship Id="rId1" Type="http://schemas.microsoft.com/office/2011/relationships/chartStyle" Target="style5.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6.xml"/><Relationship Id="rId1" Type="http://schemas.microsoft.com/office/2011/relationships/chartStyle" Target="style6.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1128195781082918"/>
          <c:y val="3.4375063582168505E-2"/>
          <c:w val="0.68609503499562552"/>
          <c:h val="0.84093233267716538"/>
        </c:manualLayout>
      </c:layout>
      <c:barChart>
        <c:barDir val="bar"/>
        <c:grouping val="clustered"/>
        <c:varyColors val="0"/>
        <c:ser>
          <c:idx val="0"/>
          <c:order val="0"/>
          <c:tx>
            <c:strRef>
              <c:f>Sheet1!$B$1</c:f>
              <c:strCache>
                <c:ptCount val="1"/>
                <c:pt idx="0">
                  <c:v>Student</c:v>
                </c:pt>
              </c:strCache>
            </c:strRef>
          </c:tx>
          <c:spPr>
            <a:solidFill>
              <a:schemeClr val="accent4"/>
            </a:solidFill>
          </c:spPr>
          <c:invertIfNegative val="0"/>
          <c:dLbls>
            <c:spPr>
              <a:noFill/>
              <a:ln>
                <a:noFill/>
              </a:ln>
              <a:effectLst/>
            </c:spPr>
            <c:txPr>
              <a:bodyPr/>
              <a:lstStyle/>
              <a:p>
                <a:pPr>
                  <a:defRPr b="1">
                    <a:solidFill>
                      <a:schemeClr val="accent4">
                        <a:lumMod val="50000"/>
                      </a:schemeClr>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1st choice</c:v>
                </c:pt>
                <c:pt idx="1">
                  <c:v>2nd choice</c:v>
                </c:pt>
                <c:pt idx="2">
                  <c:v>3rd choice</c:v>
                </c:pt>
                <c:pt idx="3">
                  <c:v>Other</c:v>
                </c:pt>
              </c:strCache>
            </c:strRef>
          </c:cat>
          <c:val>
            <c:numRef>
              <c:f>Sheet1!$B$2:$B$5</c:f>
              <c:numCache>
                <c:formatCode>0.0%</c:formatCode>
                <c:ptCount val="4"/>
                <c:pt idx="0">
                  <c:v>0.72699999999999998</c:v>
                </c:pt>
                <c:pt idx="1">
                  <c:v>0.21</c:v>
                </c:pt>
                <c:pt idx="2">
                  <c:v>4.2999999999999997E-2</c:v>
                </c:pt>
                <c:pt idx="3">
                  <c:v>1.9E-2</c:v>
                </c:pt>
              </c:numCache>
            </c:numRef>
          </c:val>
        </c:ser>
        <c:dLbls>
          <c:showLegendKey val="0"/>
          <c:showVal val="0"/>
          <c:showCatName val="0"/>
          <c:showSerName val="0"/>
          <c:showPercent val="0"/>
          <c:showBubbleSize val="0"/>
        </c:dLbls>
        <c:gapWidth val="22"/>
        <c:overlap val="-11"/>
        <c:axId val="241773752"/>
        <c:axId val="241774144"/>
      </c:barChart>
      <c:catAx>
        <c:axId val="241773752"/>
        <c:scaling>
          <c:orientation val="minMax"/>
        </c:scaling>
        <c:delete val="0"/>
        <c:axPos val="l"/>
        <c:numFmt formatCode="General" sourceLinked="0"/>
        <c:majorTickMark val="out"/>
        <c:minorTickMark val="none"/>
        <c:tickLblPos val="nextTo"/>
        <c:crossAx val="241774144"/>
        <c:crosses val="autoZero"/>
        <c:auto val="1"/>
        <c:lblAlgn val="ctr"/>
        <c:lblOffset val="100"/>
        <c:noMultiLvlLbl val="0"/>
      </c:catAx>
      <c:valAx>
        <c:axId val="241774144"/>
        <c:scaling>
          <c:orientation val="minMax"/>
          <c:max val="1"/>
        </c:scaling>
        <c:delete val="0"/>
        <c:axPos val="b"/>
        <c:majorGridlines/>
        <c:numFmt formatCode="0.0%" sourceLinked="1"/>
        <c:majorTickMark val="out"/>
        <c:minorTickMark val="none"/>
        <c:tickLblPos val="nextTo"/>
        <c:crossAx val="241773752"/>
        <c:crosses val="autoZero"/>
        <c:crossBetween val="between"/>
        <c:majorUnit val="0.5"/>
      </c:valAx>
    </c:plotArea>
    <c:plotVisOnly val="1"/>
    <c:dispBlanksAs val="gap"/>
    <c:showDLblsOverMax val="0"/>
  </c:chart>
  <c:spPr>
    <a:solidFill>
      <a:schemeClr val="bg1">
        <a:lumMod val="95000"/>
      </a:schemeClr>
    </a:solidFill>
    <a:ln>
      <a:solidFill>
        <a:schemeClr val="accent2">
          <a:lumMod val="50000"/>
        </a:schemeClr>
      </a:solidFill>
    </a:ln>
  </c:spPr>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First-Year:  Off-campus Hours of Work</c:v>
                </c:pt>
              </c:strCache>
            </c:strRef>
          </c:tx>
          <c:spPr>
            <a:solidFill>
              <a:schemeClr val="accent1">
                <a:tint val="65000"/>
              </a:schemeClr>
            </a:solidFill>
            <a:ln>
              <a:noFill/>
            </a:ln>
            <a:effectLst/>
          </c:spPr>
          <c:invertIfNegative val="0"/>
          <c:cat>
            <c:strRef>
              <c:f>Sheet1!$A$2:$A$9</c:f>
              <c:strCache>
                <c:ptCount val="8"/>
                <c:pt idx="0">
                  <c:v>More than 30 hours per week</c:v>
                </c:pt>
                <c:pt idx="1">
                  <c:v>26-30 hours per week</c:v>
                </c:pt>
                <c:pt idx="2">
                  <c:v>21-25 hours per week</c:v>
                </c:pt>
                <c:pt idx="3">
                  <c:v>16-20 hours per week</c:v>
                </c:pt>
                <c:pt idx="4">
                  <c:v>11-15 hours per week</c:v>
                </c:pt>
                <c:pt idx="5">
                  <c:v>6-10 hours per week</c:v>
                </c:pt>
                <c:pt idx="6">
                  <c:v>1-5 hours per week</c:v>
                </c:pt>
                <c:pt idx="7">
                  <c:v>0 hours per week</c:v>
                </c:pt>
              </c:strCache>
            </c:strRef>
          </c:cat>
          <c:val>
            <c:numRef>
              <c:f>Sheet1!$B$2:$B$9</c:f>
              <c:numCache>
                <c:formatCode>General</c:formatCode>
                <c:ptCount val="8"/>
                <c:pt idx="0">
                  <c:v>3</c:v>
                </c:pt>
                <c:pt idx="1">
                  <c:v>4</c:v>
                </c:pt>
                <c:pt idx="2">
                  <c:v>3</c:v>
                </c:pt>
                <c:pt idx="3">
                  <c:v>6</c:v>
                </c:pt>
                <c:pt idx="4">
                  <c:v>8</c:v>
                </c:pt>
                <c:pt idx="5">
                  <c:v>7</c:v>
                </c:pt>
                <c:pt idx="6">
                  <c:v>4</c:v>
                </c:pt>
                <c:pt idx="7">
                  <c:v>65</c:v>
                </c:pt>
              </c:numCache>
            </c:numRef>
          </c:val>
        </c:ser>
        <c:ser>
          <c:idx val="1"/>
          <c:order val="1"/>
          <c:tx>
            <c:strRef>
              <c:f>Sheet1!$C$1</c:f>
              <c:strCache>
                <c:ptCount val="1"/>
                <c:pt idx="0">
                  <c:v>Senior:  On Campus Hours of Work</c:v>
                </c:pt>
              </c:strCache>
            </c:strRef>
          </c:tx>
          <c:spPr>
            <a:solidFill>
              <a:schemeClr val="accent1"/>
            </a:solidFill>
            <a:ln>
              <a:noFill/>
            </a:ln>
            <a:effectLst/>
          </c:spPr>
          <c:invertIfNegative val="0"/>
          <c:cat>
            <c:strRef>
              <c:f>Sheet1!$A$2:$A$9</c:f>
              <c:strCache>
                <c:ptCount val="8"/>
                <c:pt idx="0">
                  <c:v>More than 30 hours per week</c:v>
                </c:pt>
                <c:pt idx="1">
                  <c:v>26-30 hours per week</c:v>
                </c:pt>
                <c:pt idx="2">
                  <c:v>21-25 hours per week</c:v>
                </c:pt>
                <c:pt idx="3">
                  <c:v>16-20 hours per week</c:v>
                </c:pt>
                <c:pt idx="4">
                  <c:v>11-15 hours per week</c:v>
                </c:pt>
                <c:pt idx="5">
                  <c:v>6-10 hours per week</c:v>
                </c:pt>
                <c:pt idx="6">
                  <c:v>1-5 hours per week</c:v>
                </c:pt>
                <c:pt idx="7">
                  <c:v>0 hours per week</c:v>
                </c:pt>
              </c:strCache>
            </c:strRef>
          </c:cat>
          <c:val>
            <c:numRef>
              <c:f>Sheet1!$C$2:$C$9</c:f>
              <c:numCache>
                <c:formatCode>General</c:formatCode>
                <c:ptCount val="8"/>
                <c:pt idx="0">
                  <c:v>0</c:v>
                </c:pt>
                <c:pt idx="1">
                  <c:v>2</c:v>
                </c:pt>
                <c:pt idx="2">
                  <c:v>1</c:v>
                </c:pt>
                <c:pt idx="3">
                  <c:v>4</c:v>
                </c:pt>
                <c:pt idx="4">
                  <c:v>6</c:v>
                </c:pt>
                <c:pt idx="5">
                  <c:v>7</c:v>
                </c:pt>
                <c:pt idx="6">
                  <c:v>8</c:v>
                </c:pt>
                <c:pt idx="7">
                  <c:v>70</c:v>
                </c:pt>
              </c:numCache>
            </c:numRef>
          </c:val>
        </c:ser>
        <c:ser>
          <c:idx val="2"/>
          <c:order val="2"/>
          <c:tx>
            <c:strRef>
              <c:f>Sheet1!$D$1</c:f>
              <c:strCache>
                <c:ptCount val="1"/>
                <c:pt idx="0">
                  <c:v>Senior:  Off Campus Hours of Work</c:v>
                </c:pt>
              </c:strCache>
            </c:strRef>
          </c:tx>
          <c:spPr>
            <a:solidFill>
              <a:schemeClr val="accent1">
                <a:shade val="65000"/>
              </a:schemeClr>
            </a:solidFill>
            <a:ln>
              <a:noFill/>
            </a:ln>
            <a:effectLst/>
          </c:spPr>
          <c:invertIfNegative val="0"/>
          <c:cat>
            <c:strRef>
              <c:f>Sheet1!$A$2:$A$9</c:f>
              <c:strCache>
                <c:ptCount val="8"/>
                <c:pt idx="0">
                  <c:v>More than 30 hours per week</c:v>
                </c:pt>
                <c:pt idx="1">
                  <c:v>26-30 hours per week</c:v>
                </c:pt>
                <c:pt idx="2">
                  <c:v>21-25 hours per week</c:v>
                </c:pt>
                <c:pt idx="3">
                  <c:v>16-20 hours per week</c:v>
                </c:pt>
                <c:pt idx="4">
                  <c:v>11-15 hours per week</c:v>
                </c:pt>
                <c:pt idx="5">
                  <c:v>6-10 hours per week</c:v>
                </c:pt>
                <c:pt idx="6">
                  <c:v>1-5 hours per week</c:v>
                </c:pt>
                <c:pt idx="7">
                  <c:v>0 hours per week</c:v>
                </c:pt>
              </c:strCache>
            </c:strRef>
          </c:cat>
          <c:val>
            <c:numRef>
              <c:f>Sheet1!$D$2:$D$9</c:f>
              <c:numCache>
                <c:formatCode>General</c:formatCode>
                <c:ptCount val="8"/>
                <c:pt idx="0">
                  <c:v>13</c:v>
                </c:pt>
                <c:pt idx="1">
                  <c:v>7</c:v>
                </c:pt>
                <c:pt idx="2">
                  <c:v>6</c:v>
                </c:pt>
                <c:pt idx="3">
                  <c:v>12</c:v>
                </c:pt>
                <c:pt idx="4">
                  <c:v>10</c:v>
                </c:pt>
                <c:pt idx="5">
                  <c:v>7</c:v>
                </c:pt>
                <c:pt idx="6">
                  <c:v>7</c:v>
                </c:pt>
                <c:pt idx="7">
                  <c:v>38</c:v>
                </c:pt>
              </c:numCache>
            </c:numRef>
          </c:val>
        </c:ser>
        <c:dLbls>
          <c:showLegendKey val="0"/>
          <c:showVal val="0"/>
          <c:showCatName val="0"/>
          <c:showSerName val="0"/>
          <c:showPercent val="0"/>
          <c:showBubbleSize val="0"/>
        </c:dLbls>
        <c:gapWidth val="182"/>
        <c:axId val="243273560"/>
        <c:axId val="243273952"/>
      </c:barChart>
      <c:catAx>
        <c:axId val="243273560"/>
        <c:scaling>
          <c:orientation val="minMax"/>
        </c:scaling>
        <c:delete val="0"/>
        <c:axPos val="l"/>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Hours  of Work</a:t>
                </a:r>
              </a:p>
            </c:rich>
          </c:tx>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43273952"/>
        <c:crosses val="autoZero"/>
        <c:auto val="1"/>
        <c:lblAlgn val="ctr"/>
        <c:lblOffset val="100"/>
        <c:noMultiLvlLbl val="0"/>
      </c:catAx>
      <c:valAx>
        <c:axId val="24327395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Percent of Students</a:t>
                </a:r>
                <a:endParaRPr lang="en-US"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43273560"/>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lumMod val="95000"/>
      </a:schemeClr>
    </a:solidFill>
    <a:ln>
      <a:solidFill>
        <a:schemeClr val="accent2">
          <a:lumMod val="50000"/>
        </a:schemeClr>
      </a:solid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407119422572177"/>
          <c:y val="3.4375000000000003E-2"/>
          <c:w val="0.68609503499562552"/>
          <c:h val="0.84093233267716538"/>
        </c:manualLayout>
      </c:layout>
      <c:barChart>
        <c:barDir val="bar"/>
        <c:grouping val="clustered"/>
        <c:varyColors val="0"/>
        <c:ser>
          <c:idx val="0"/>
          <c:order val="0"/>
          <c:tx>
            <c:strRef>
              <c:f>Sheet1!$B$1</c:f>
              <c:strCache>
                <c:ptCount val="1"/>
                <c:pt idx="0">
                  <c:v>Mother/Guardian</c:v>
                </c:pt>
              </c:strCache>
            </c:strRef>
          </c:tx>
          <c:spPr>
            <a:solidFill>
              <a:schemeClr val="accent4"/>
            </a:solidFill>
          </c:spPr>
          <c:invertIfNegative val="0"/>
          <c:dLbls>
            <c:spPr>
              <a:noFill/>
              <a:ln>
                <a:noFill/>
              </a:ln>
              <a:effectLst/>
            </c:spPr>
            <c:txPr>
              <a:bodyPr/>
              <a:lstStyle/>
              <a:p>
                <a:pPr>
                  <a:defRPr b="1">
                    <a:solidFill>
                      <a:schemeClr val="accent4">
                        <a:lumMod val="50000"/>
                      </a:schemeClr>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Sheet1!$A$2:$A$8</c:f>
              <c:strCache>
                <c:ptCount val="7"/>
                <c:pt idx="0">
                  <c:v>Did not finish HS</c:v>
                </c:pt>
                <c:pt idx="1">
                  <c:v>HS diploma or GED</c:v>
                </c:pt>
                <c:pt idx="2">
                  <c:v>Some college</c:v>
                </c:pt>
                <c:pt idx="3">
                  <c:v>Assoc degree</c:v>
                </c:pt>
                <c:pt idx="4">
                  <c:v>Bach degree</c:v>
                </c:pt>
                <c:pt idx="5">
                  <c:v>Master's degree</c:v>
                </c:pt>
                <c:pt idx="6">
                  <c:v>Doctor or prof degree</c:v>
                </c:pt>
              </c:strCache>
            </c:strRef>
          </c:cat>
          <c:val>
            <c:numRef>
              <c:f>Sheet1!$B$2:$B$8</c:f>
              <c:numCache>
                <c:formatCode>0.0%</c:formatCode>
                <c:ptCount val="7"/>
                <c:pt idx="0">
                  <c:v>7.0000000000000001E-3</c:v>
                </c:pt>
                <c:pt idx="1">
                  <c:v>0.35899999999999999</c:v>
                </c:pt>
                <c:pt idx="2">
                  <c:v>8.5999999999999993E-2</c:v>
                </c:pt>
                <c:pt idx="3">
                  <c:v>8.5000000000000006E-2</c:v>
                </c:pt>
                <c:pt idx="4">
                  <c:v>0.26</c:v>
                </c:pt>
                <c:pt idx="5">
                  <c:v>0.16800000000000001</c:v>
                </c:pt>
                <c:pt idx="6">
                  <c:v>3.5999999999999997E-2</c:v>
                </c:pt>
              </c:numCache>
            </c:numRef>
          </c:val>
        </c:ser>
        <c:dLbls>
          <c:showLegendKey val="0"/>
          <c:showVal val="0"/>
          <c:showCatName val="0"/>
          <c:showSerName val="0"/>
          <c:showPercent val="0"/>
          <c:showBubbleSize val="0"/>
        </c:dLbls>
        <c:gapWidth val="22"/>
        <c:overlap val="-11"/>
        <c:axId val="241774928"/>
        <c:axId val="241775320"/>
      </c:barChart>
      <c:catAx>
        <c:axId val="241774928"/>
        <c:scaling>
          <c:orientation val="minMax"/>
        </c:scaling>
        <c:delete val="0"/>
        <c:axPos val="l"/>
        <c:numFmt formatCode="General" sourceLinked="0"/>
        <c:majorTickMark val="out"/>
        <c:minorTickMark val="none"/>
        <c:tickLblPos val="nextTo"/>
        <c:crossAx val="241775320"/>
        <c:crosses val="autoZero"/>
        <c:auto val="1"/>
        <c:lblAlgn val="ctr"/>
        <c:lblOffset val="100"/>
        <c:noMultiLvlLbl val="0"/>
      </c:catAx>
      <c:valAx>
        <c:axId val="241775320"/>
        <c:scaling>
          <c:orientation val="minMax"/>
        </c:scaling>
        <c:delete val="0"/>
        <c:axPos val="b"/>
        <c:majorGridlines/>
        <c:numFmt formatCode="0.0%" sourceLinked="1"/>
        <c:majorTickMark val="out"/>
        <c:minorTickMark val="none"/>
        <c:tickLblPos val="nextTo"/>
        <c:crossAx val="241774928"/>
        <c:crosses val="autoZero"/>
        <c:crossBetween val="between"/>
        <c:majorUnit val="0.2"/>
      </c:valAx>
    </c:plotArea>
    <c:plotVisOnly val="1"/>
    <c:dispBlanksAs val="gap"/>
    <c:showDLblsOverMax val="0"/>
  </c:chart>
  <c:spPr>
    <a:solidFill>
      <a:schemeClr val="bg1">
        <a:lumMod val="95000"/>
      </a:schemeClr>
    </a:solidFill>
    <a:ln>
      <a:solidFill>
        <a:schemeClr val="accent2">
          <a:lumMod val="50000"/>
        </a:schemeClr>
      </a:solidFill>
    </a:ln>
  </c:spPr>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Sheet1!$A$2:$A$9</c:f>
              <c:strCache>
                <c:ptCount val="8"/>
                <c:pt idx="0">
                  <c:v>More than 30 hours per week</c:v>
                </c:pt>
                <c:pt idx="1">
                  <c:v>26-30 hours per week</c:v>
                </c:pt>
                <c:pt idx="2">
                  <c:v>21-25 hours per week</c:v>
                </c:pt>
                <c:pt idx="3">
                  <c:v>16-20 hours per week</c:v>
                </c:pt>
                <c:pt idx="4">
                  <c:v>11-15 hours per week</c:v>
                </c:pt>
                <c:pt idx="5">
                  <c:v>6-10 hours per week</c:v>
                </c:pt>
                <c:pt idx="6">
                  <c:v>1-5 hours per week</c:v>
                </c:pt>
                <c:pt idx="7">
                  <c:v>0 hours per week</c:v>
                </c:pt>
              </c:strCache>
            </c:strRef>
          </c:cat>
          <c:val>
            <c:numRef>
              <c:f>Sheet1!$B$2:$B$9</c:f>
              <c:numCache>
                <c:formatCode>General</c:formatCode>
                <c:ptCount val="8"/>
                <c:pt idx="0">
                  <c:v>1</c:v>
                </c:pt>
                <c:pt idx="1">
                  <c:v>2</c:v>
                </c:pt>
                <c:pt idx="2">
                  <c:v>3</c:v>
                </c:pt>
                <c:pt idx="3">
                  <c:v>8</c:v>
                </c:pt>
                <c:pt idx="4">
                  <c:v>12</c:v>
                </c:pt>
                <c:pt idx="5">
                  <c:v>29</c:v>
                </c:pt>
                <c:pt idx="6">
                  <c:v>43</c:v>
                </c:pt>
                <c:pt idx="7">
                  <c:v>2</c:v>
                </c:pt>
              </c:numCache>
            </c:numRef>
          </c:val>
        </c:ser>
        <c:dLbls>
          <c:showLegendKey val="0"/>
          <c:showVal val="0"/>
          <c:showCatName val="0"/>
          <c:showSerName val="0"/>
          <c:showPercent val="0"/>
          <c:showBubbleSize val="0"/>
        </c:dLbls>
        <c:gapWidth val="182"/>
        <c:axId val="242429952"/>
        <c:axId val="242430344"/>
      </c:barChart>
      <c:catAx>
        <c:axId val="242429952"/>
        <c:scaling>
          <c:orientation val="minMax"/>
        </c:scaling>
        <c:delete val="0"/>
        <c:axPos val="l"/>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Hours Studying</a:t>
                </a:r>
                <a:endParaRPr lang="en-US" dirty="0"/>
              </a:p>
            </c:rich>
          </c:tx>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42430344"/>
        <c:crosses val="autoZero"/>
        <c:auto val="1"/>
        <c:lblAlgn val="ctr"/>
        <c:lblOffset val="100"/>
        <c:noMultiLvlLbl val="0"/>
      </c:catAx>
      <c:valAx>
        <c:axId val="242430344"/>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Percent Students</a:t>
                </a:r>
                <a:endParaRPr lang="en-US"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42429952"/>
        <c:crosses val="autoZero"/>
        <c:crossBetween val="between"/>
      </c:valAx>
      <c:spPr>
        <a:noFill/>
        <a:ln>
          <a:noFill/>
        </a:ln>
        <a:effectLst/>
      </c:spPr>
    </c:plotArea>
    <c:plotVisOnly val="1"/>
    <c:dispBlanksAs val="gap"/>
    <c:showDLblsOverMax val="0"/>
  </c:chart>
  <c:spPr>
    <a:solidFill>
      <a:schemeClr val="bg1">
        <a:lumMod val="95000"/>
      </a:schemeClr>
    </a:solidFill>
    <a:ln>
      <a:solidFill>
        <a:schemeClr val="accent2">
          <a:lumMod val="50000"/>
        </a:schemeClr>
      </a:solid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2980347888710763"/>
          <c:y val="2.6055536452721306E-2"/>
          <c:w val="0.4990417600618085"/>
          <c:h val="0.7930837527522443"/>
        </c:manualLayout>
      </c:layout>
      <c:barChart>
        <c:barDir val="bar"/>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Sheet1!$A$2:$A$9</c:f>
              <c:strCache>
                <c:ptCount val="8"/>
                <c:pt idx="0">
                  <c:v>More than 30 hours per week</c:v>
                </c:pt>
                <c:pt idx="1">
                  <c:v>26-30 hours per week</c:v>
                </c:pt>
                <c:pt idx="2">
                  <c:v>21-25 hours per week</c:v>
                </c:pt>
                <c:pt idx="3">
                  <c:v>16-20 hours per week</c:v>
                </c:pt>
                <c:pt idx="4">
                  <c:v>11-15 hours per week</c:v>
                </c:pt>
                <c:pt idx="5">
                  <c:v>6-10 hours per week</c:v>
                </c:pt>
                <c:pt idx="6">
                  <c:v>1-5 hours per week</c:v>
                </c:pt>
                <c:pt idx="7">
                  <c:v>0 hours per week</c:v>
                </c:pt>
              </c:strCache>
            </c:strRef>
          </c:cat>
          <c:val>
            <c:numRef>
              <c:f>Sheet1!$B$2:$B$9</c:f>
              <c:numCache>
                <c:formatCode>General</c:formatCode>
                <c:ptCount val="8"/>
                <c:pt idx="0">
                  <c:v>1</c:v>
                </c:pt>
                <c:pt idx="1">
                  <c:v>2</c:v>
                </c:pt>
                <c:pt idx="2">
                  <c:v>3</c:v>
                </c:pt>
                <c:pt idx="3">
                  <c:v>8</c:v>
                </c:pt>
                <c:pt idx="4">
                  <c:v>12</c:v>
                </c:pt>
                <c:pt idx="5">
                  <c:v>29</c:v>
                </c:pt>
                <c:pt idx="6">
                  <c:v>43</c:v>
                </c:pt>
                <c:pt idx="7">
                  <c:v>2</c:v>
                </c:pt>
              </c:numCache>
            </c:numRef>
          </c:val>
        </c:ser>
        <c:dLbls>
          <c:showLegendKey val="0"/>
          <c:showVal val="0"/>
          <c:showCatName val="0"/>
          <c:showSerName val="0"/>
          <c:showPercent val="0"/>
          <c:showBubbleSize val="0"/>
        </c:dLbls>
        <c:gapWidth val="182"/>
        <c:axId val="242431520"/>
        <c:axId val="242431912"/>
      </c:barChart>
      <c:catAx>
        <c:axId val="242431520"/>
        <c:scaling>
          <c:orientation val="minMax"/>
        </c:scaling>
        <c:delete val="0"/>
        <c:axPos val="l"/>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Hours Studying</a:t>
                </a:r>
                <a:endParaRPr lang="en-US" dirty="0"/>
              </a:p>
            </c:rich>
          </c:tx>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42431912"/>
        <c:crosses val="autoZero"/>
        <c:auto val="1"/>
        <c:lblAlgn val="ctr"/>
        <c:lblOffset val="100"/>
        <c:noMultiLvlLbl val="0"/>
      </c:catAx>
      <c:valAx>
        <c:axId val="24243191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424315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How much time on assigned reading?</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Percent</c:v>
                </c:pt>
              </c:strCache>
            </c:strRef>
          </c:tx>
          <c:spPr>
            <a:solidFill>
              <a:schemeClr val="accent1"/>
            </a:solidFill>
            <a:ln>
              <a:noFill/>
            </a:ln>
            <a:effectLst/>
          </c:spPr>
          <c:invertIfNegative val="0"/>
          <c:cat>
            <c:strRef>
              <c:f>Sheet1!$A$2:$A$6</c:f>
              <c:strCache>
                <c:ptCount val="5"/>
                <c:pt idx="0">
                  <c:v>Almost All</c:v>
                </c:pt>
                <c:pt idx="1">
                  <c:v>Most</c:v>
                </c:pt>
                <c:pt idx="2">
                  <c:v>About Half</c:v>
                </c:pt>
                <c:pt idx="3">
                  <c:v>Some</c:v>
                </c:pt>
                <c:pt idx="4">
                  <c:v>Very Little</c:v>
                </c:pt>
              </c:strCache>
            </c:strRef>
          </c:cat>
          <c:val>
            <c:numRef>
              <c:f>Sheet1!$B$2:$B$6</c:f>
              <c:numCache>
                <c:formatCode>General</c:formatCode>
                <c:ptCount val="5"/>
                <c:pt idx="0">
                  <c:v>1</c:v>
                </c:pt>
                <c:pt idx="1">
                  <c:v>9</c:v>
                </c:pt>
                <c:pt idx="2">
                  <c:v>18</c:v>
                </c:pt>
                <c:pt idx="3">
                  <c:v>47</c:v>
                </c:pt>
                <c:pt idx="4">
                  <c:v>25</c:v>
                </c:pt>
              </c:numCache>
            </c:numRef>
          </c:val>
        </c:ser>
        <c:dLbls>
          <c:showLegendKey val="0"/>
          <c:showVal val="0"/>
          <c:showCatName val="0"/>
          <c:showSerName val="0"/>
          <c:showPercent val="0"/>
          <c:showBubbleSize val="0"/>
        </c:dLbls>
        <c:gapWidth val="182"/>
        <c:axId val="242432696"/>
        <c:axId val="242433088"/>
      </c:barChart>
      <c:catAx>
        <c:axId val="242432696"/>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42433088"/>
        <c:crosses val="autoZero"/>
        <c:auto val="1"/>
        <c:lblAlgn val="ctr"/>
        <c:lblOffset val="100"/>
        <c:noMultiLvlLbl val="0"/>
      </c:catAx>
      <c:valAx>
        <c:axId val="24243308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42432696"/>
        <c:crosses val="autoZero"/>
        <c:crossBetween val="between"/>
      </c:valAx>
      <c:spPr>
        <a:noFill/>
        <a:ln>
          <a:noFill/>
        </a:ln>
        <a:effectLst/>
      </c:spPr>
    </c:plotArea>
    <c:plotVisOnly val="1"/>
    <c:dispBlanksAs val="gap"/>
    <c:showDLblsOverMax val="0"/>
  </c:chart>
  <c:spPr>
    <a:solidFill>
      <a:schemeClr val="bg1">
        <a:lumMod val="95000"/>
      </a:schemeClr>
    </a:solidFill>
    <a:ln>
      <a:solidFill>
        <a:schemeClr val="accent2">
          <a:lumMod val="50000"/>
        </a:schemeClr>
      </a:solid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1st Year:  Reported Study Hours </c:v>
                </c:pt>
              </c:strCache>
            </c:strRef>
          </c:tx>
          <c:spPr>
            <a:solidFill>
              <a:schemeClr val="accent1">
                <a:tint val="77000"/>
              </a:schemeClr>
            </a:solidFill>
            <a:ln>
              <a:noFill/>
            </a:ln>
            <a:effectLst/>
          </c:spPr>
          <c:invertIfNegative val="0"/>
          <c:cat>
            <c:strRef>
              <c:f>Sheet1!$A$2:$A$9</c:f>
              <c:strCache>
                <c:ptCount val="8"/>
                <c:pt idx="0">
                  <c:v>More than 30 hours per week</c:v>
                </c:pt>
                <c:pt idx="1">
                  <c:v>26-30 hours per week</c:v>
                </c:pt>
                <c:pt idx="2">
                  <c:v>21-25 hours per week</c:v>
                </c:pt>
                <c:pt idx="3">
                  <c:v>16-20 hours per week</c:v>
                </c:pt>
                <c:pt idx="4">
                  <c:v>11-15 hours per week</c:v>
                </c:pt>
                <c:pt idx="5">
                  <c:v>6-10 hours per week</c:v>
                </c:pt>
                <c:pt idx="6">
                  <c:v>1-5 hours per week</c:v>
                </c:pt>
                <c:pt idx="7">
                  <c:v>0 hours per week</c:v>
                </c:pt>
              </c:strCache>
            </c:strRef>
          </c:cat>
          <c:val>
            <c:numRef>
              <c:f>Sheet1!$B$2:$B$9</c:f>
              <c:numCache>
                <c:formatCode>General</c:formatCode>
                <c:ptCount val="8"/>
                <c:pt idx="0">
                  <c:v>4</c:v>
                </c:pt>
                <c:pt idx="1">
                  <c:v>2</c:v>
                </c:pt>
                <c:pt idx="2">
                  <c:v>14</c:v>
                </c:pt>
                <c:pt idx="3">
                  <c:v>14</c:v>
                </c:pt>
                <c:pt idx="4">
                  <c:v>24</c:v>
                </c:pt>
                <c:pt idx="5">
                  <c:v>25</c:v>
                </c:pt>
                <c:pt idx="6">
                  <c:v>16</c:v>
                </c:pt>
                <c:pt idx="7">
                  <c:v>2</c:v>
                </c:pt>
              </c:numCache>
            </c:numRef>
          </c:val>
        </c:ser>
        <c:ser>
          <c:idx val="1"/>
          <c:order val="1"/>
          <c:tx>
            <c:strRef>
              <c:f>Sheet1!$C$1</c:f>
              <c:strCache>
                <c:ptCount val="1"/>
                <c:pt idx="0">
                  <c:v>1st Year:  Expected Study Hours</c:v>
                </c:pt>
              </c:strCache>
            </c:strRef>
          </c:tx>
          <c:spPr>
            <a:solidFill>
              <a:schemeClr val="accent1">
                <a:shade val="76000"/>
              </a:schemeClr>
            </a:solidFill>
            <a:ln>
              <a:noFill/>
            </a:ln>
            <a:effectLst/>
          </c:spPr>
          <c:invertIfNegative val="0"/>
          <c:cat>
            <c:strRef>
              <c:f>Sheet1!$A$2:$A$9</c:f>
              <c:strCache>
                <c:ptCount val="8"/>
                <c:pt idx="0">
                  <c:v>More than 30 hours per week</c:v>
                </c:pt>
                <c:pt idx="1">
                  <c:v>26-30 hours per week</c:v>
                </c:pt>
                <c:pt idx="2">
                  <c:v>21-25 hours per week</c:v>
                </c:pt>
                <c:pt idx="3">
                  <c:v>16-20 hours per week</c:v>
                </c:pt>
                <c:pt idx="4">
                  <c:v>11-15 hours per week</c:v>
                </c:pt>
                <c:pt idx="5">
                  <c:v>6-10 hours per week</c:v>
                </c:pt>
                <c:pt idx="6">
                  <c:v>1-5 hours per week</c:v>
                </c:pt>
                <c:pt idx="7">
                  <c:v>0 hours per week</c:v>
                </c:pt>
              </c:strCache>
            </c:strRef>
          </c:cat>
          <c:val>
            <c:numRef>
              <c:f>Sheet1!$C$2:$C$9</c:f>
              <c:numCache>
                <c:formatCode>General</c:formatCode>
                <c:ptCount val="8"/>
                <c:pt idx="0">
                  <c:v>3</c:v>
                </c:pt>
                <c:pt idx="1">
                  <c:v>8</c:v>
                </c:pt>
                <c:pt idx="2">
                  <c:v>16</c:v>
                </c:pt>
                <c:pt idx="3">
                  <c:v>25</c:v>
                </c:pt>
                <c:pt idx="4">
                  <c:v>27</c:v>
                </c:pt>
                <c:pt idx="5">
                  <c:v>17</c:v>
                </c:pt>
                <c:pt idx="6">
                  <c:v>3</c:v>
                </c:pt>
                <c:pt idx="7">
                  <c:v>0</c:v>
                </c:pt>
              </c:numCache>
            </c:numRef>
          </c:val>
        </c:ser>
        <c:dLbls>
          <c:showLegendKey val="0"/>
          <c:showVal val="0"/>
          <c:showCatName val="0"/>
          <c:showSerName val="0"/>
          <c:showPercent val="0"/>
          <c:showBubbleSize val="0"/>
        </c:dLbls>
        <c:gapWidth val="182"/>
        <c:axId val="242253728"/>
        <c:axId val="242254120"/>
      </c:barChart>
      <c:catAx>
        <c:axId val="242253728"/>
        <c:scaling>
          <c:orientation val="minMax"/>
        </c:scaling>
        <c:delete val="0"/>
        <c:axPos val="l"/>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Hours Studying</a:t>
                </a:r>
                <a:endParaRPr lang="en-US" dirty="0"/>
              </a:p>
            </c:rich>
          </c:tx>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42254120"/>
        <c:crosses val="autoZero"/>
        <c:auto val="1"/>
        <c:lblAlgn val="ctr"/>
        <c:lblOffset val="100"/>
        <c:noMultiLvlLbl val="0"/>
      </c:catAx>
      <c:valAx>
        <c:axId val="242254120"/>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Percent of Students</a:t>
                </a:r>
                <a:endParaRPr lang="en-US"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42253728"/>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lumMod val="95000"/>
      </a:schemeClr>
    </a:solidFill>
    <a:ln>
      <a:solidFill>
        <a:schemeClr val="accent2">
          <a:lumMod val="50000"/>
        </a:schemeClr>
      </a:solid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clustered"/>
        <c:varyColors val="0"/>
        <c:ser>
          <c:idx val="0"/>
          <c:order val="0"/>
          <c:tx>
            <c:strRef>
              <c:f>Sheet1!$B$1</c:f>
              <c:strCache>
                <c:ptCount val="1"/>
                <c:pt idx="0">
                  <c:v>First-Year:   On Campus Hours of Work</c:v>
                </c:pt>
              </c:strCache>
            </c:strRef>
          </c:tx>
          <c:spPr>
            <a:solidFill>
              <a:schemeClr val="accent1">
                <a:tint val="65000"/>
              </a:schemeClr>
            </a:solidFill>
            <a:ln>
              <a:noFill/>
            </a:ln>
            <a:effectLst/>
          </c:spPr>
          <c:invertIfNegative val="0"/>
          <c:cat>
            <c:strRef>
              <c:f>Sheet1!$A$2:$A$9</c:f>
              <c:strCache>
                <c:ptCount val="8"/>
                <c:pt idx="0">
                  <c:v>More than 30 hours per week</c:v>
                </c:pt>
                <c:pt idx="1">
                  <c:v>26-30 hours per week</c:v>
                </c:pt>
                <c:pt idx="2">
                  <c:v>21-25 hours per week</c:v>
                </c:pt>
                <c:pt idx="3">
                  <c:v>16-20 hours per week</c:v>
                </c:pt>
                <c:pt idx="4">
                  <c:v>11-15 hours per week</c:v>
                </c:pt>
                <c:pt idx="5">
                  <c:v>6-10 hours per week</c:v>
                </c:pt>
                <c:pt idx="6">
                  <c:v>1-5 hours per week</c:v>
                </c:pt>
                <c:pt idx="7">
                  <c:v>0 hours per week</c:v>
                </c:pt>
              </c:strCache>
            </c:strRef>
          </c:cat>
          <c:val>
            <c:numRef>
              <c:f>Sheet1!$B$2:$B$9</c:f>
              <c:numCache>
                <c:formatCode>General</c:formatCode>
                <c:ptCount val="8"/>
                <c:pt idx="0">
                  <c:v>1</c:v>
                </c:pt>
                <c:pt idx="1">
                  <c:v>0</c:v>
                </c:pt>
                <c:pt idx="2">
                  <c:v>1</c:v>
                </c:pt>
                <c:pt idx="3">
                  <c:v>2</c:v>
                </c:pt>
                <c:pt idx="4">
                  <c:v>4</c:v>
                </c:pt>
                <c:pt idx="5">
                  <c:v>6</c:v>
                </c:pt>
                <c:pt idx="6">
                  <c:v>4</c:v>
                </c:pt>
                <c:pt idx="7">
                  <c:v>82</c:v>
                </c:pt>
              </c:numCache>
            </c:numRef>
          </c:val>
        </c:ser>
        <c:ser>
          <c:idx val="1"/>
          <c:order val="1"/>
          <c:tx>
            <c:strRef>
              <c:f>Sheet1!$C$1</c:f>
              <c:strCache>
                <c:ptCount val="1"/>
                <c:pt idx="0">
                  <c:v>First-Year:  Off-campus Hours of Work</c:v>
                </c:pt>
              </c:strCache>
            </c:strRef>
          </c:tx>
          <c:spPr>
            <a:solidFill>
              <a:schemeClr val="accent1"/>
            </a:solidFill>
            <a:ln>
              <a:noFill/>
            </a:ln>
            <a:effectLst/>
          </c:spPr>
          <c:invertIfNegative val="0"/>
          <c:cat>
            <c:strRef>
              <c:f>Sheet1!$A$2:$A$9</c:f>
              <c:strCache>
                <c:ptCount val="8"/>
                <c:pt idx="0">
                  <c:v>More than 30 hours per week</c:v>
                </c:pt>
                <c:pt idx="1">
                  <c:v>26-30 hours per week</c:v>
                </c:pt>
                <c:pt idx="2">
                  <c:v>21-25 hours per week</c:v>
                </c:pt>
                <c:pt idx="3">
                  <c:v>16-20 hours per week</c:v>
                </c:pt>
                <c:pt idx="4">
                  <c:v>11-15 hours per week</c:v>
                </c:pt>
                <c:pt idx="5">
                  <c:v>6-10 hours per week</c:v>
                </c:pt>
                <c:pt idx="6">
                  <c:v>1-5 hours per week</c:v>
                </c:pt>
                <c:pt idx="7">
                  <c:v>0 hours per week</c:v>
                </c:pt>
              </c:strCache>
            </c:strRef>
          </c:cat>
          <c:val>
            <c:numRef>
              <c:f>Sheet1!$C$2:$C$9</c:f>
              <c:numCache>
                <c:formatCode>General</c:formatCode>
                <c:ptCount val="8"/>
                <c:pt idx="0">
                  <c:v>3</c:v>
                </c:pt>
                <c:pt idx="1">
                  <c:v>4</c:v>
                </c:pt>
                <c:pt idx="2">
                  <c:v>3</c:v>
                </c:pt>
                <c:pt idx="3">
                  <c:v>6</c:v>
                </c:pt>
                <c:pt idx="4">
                  <c:v>8</c:v>
                </c:pt>
                <c:pt idx="5">
                  <c:v>7</c:v>
                </c:pt>
                <c:pt idx="6">
                  <c:v>4</c:v>
                </c:pt>
                <c:pt idx="7">
                  <c:v>65</c:v>
                </c:pt>
              </c:numCache>
            </c:numRef>
          </c:val>
        </c:ser>
        <c:ser>
          <c:idx val="2"/>
          <c:order val="2"/>
          <c:tx>
            <c:strRef>
              <c:f>Sheet1!$D$1</c:f>
              <c:strCache>
                <c:ptCount val="1"/>
                <c:pt idx="0">
                  <c:v>BSSE:  Expected Hours of Work</c:v>
                </c:pt>
              </c:strCache>
            </c:strRef>
          </c:tx>
          <c:spPr>
            <a:solidFill>
              <a:schemeClr val="accent1">
                <a:shade val="65000"/>
              </a:schemeClr>
            </a:solidFill>
            <a:ln>
              <a:noFill/>
            </a:ln>
            <a:effectLst/>
          </c:spPr>
          <c:invertIfNegative val="0"/>
          <c:cat>
            <c:strRef>
              <c:f>Sheet1!$A$2:$A$9</c:f>
              <c:strCache>
                <c:ptCount val="8"/>
                <c:pt idx="0">
                  <c:v>More than 30 hours per week</c:v>
                </c:pt>
                <c:pt idx="1">
                  <c:v>26-30 hours per week</c:v>
                </c:pt>
                <c:pt idx="2">
                  <c:v>21-25 hours per week</c:v>
                </c:pt>
                <c:pt idx="3">
                  <c:v>16-20 hours per week</c:v>
                </c:pt>
                <c:pt idx="4">
                  <c:v>11-15 hours per week</c:v>
                </c:pt>
                <c:pt idx="5">
                  <c:v>6-10 hours per week</c:v>
                </c:pt>
                <c:pt idx="6">
                  <c:v>1-5 hours per week</c:v>
                </c:pt>
                <c:pt idx="7">
                  <c:v>0 hours per week</c:v>
                </c:pt>
              </c:strCache>
            </c:strRef>
          </c:cat>
          <c:val>
            <c:numRef>
              <c:f>Sheet1!$D$2:$D$9</c:f>
              <c:numCache>
                <c:formatCode>General</c:formatCode>
                <c:ptCount val="8"/>
                <c:pt idx="0">
                  <c:v>1</c:v>
                </c:pt>
                <c:pt idx="1">
                  <c:v>1</c:v>
                </c:pt>
                <c:pt idx="2">
                  <c:v>4</c:v>
                </c:pt>
                <c:pt idx="3">
                  <c:v>10</c:v>
                </c:pt>
                <c:pt idx="4">
                  <c:v>18</c:v>
                </c:pt>
                <c:pt idx="5">
                  <c:v>24</c:v>
                </c:pt>
                <c:pt idx="6">
                  <c:v>16</c:v>
                </c:pt>
                <c:pt idx="7">
                  <c:v>27</c:v>
                </c:pt>
              </c:numCache>
            </c:numRef>
          </c:val>
        </c:ser>
        <c:dLbls>
          <c:showLegendKey val="0"/>
          <c:showVal val="0"/>
          <c:showCatName val="0"/>
          <c:showSerName val="0"/>
          <c:showPercent val="0"/>
          <c:showBubbleSize val="0"/>
        </c:dLbls>
        <c:gapWidth val="182"/>
        <c:axId val="242255296"/>
        <c:axId val="242255688"/>
      </c:barChart>
      <c:catAx>
        <c:axId val="242255296"/>
        <c:scaling>
          <c:orientation val="minMax"/>
        </c:scaling>
        <c:delete val="0"/>
        <c:axPos val="l"/>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Hours  of Work</a:t>
                </a:r>
              </a:p>
            </c:rich>
          </c:tx>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42255688"/>
        <c:crosses val="autoZero"/>
        <c:auto val="1"/>
        <c:lblAlgn val="ctr"/>
        <c:lblOffset val="100"/>
        <c:noMultiLvlLbl val="0"/>
      </c:catAx>
      <c:valAx>
        <c:axId val="24225568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Percent of Students</a:t>
                </a:r>
                <a:endParaRPr lang="en-US"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42255296"/>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lumMod val="95000"/>
      </a:schemeClr>
    </a:solidFill>
    <a:ln>
      <a:solidFill>
        <a:schemeClr val="accent2">
          <a:lumMod val="50000"/>
        </a:schemeClr>
      </a:solid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Pt>
            <c:idx val="6"/>
            <c:bubble3D val="0"/>
            <c:spPr>
              <a:solidFill>
                <a:schemeClr val="accent1">
                  <a:lumMod val="60000"/>
                </a:schemeClr>
              </a:solidFill>
              <a:ln w="19050">
                <a:solidFill>
                  <a:schemeClr val="lt1"/>
                </a:solidFill>
              </a:ln>
              <a:effectLst/>
            </c:spPr>
          </c:dPt>
          <c:dPt>
            <c:idx val="7"/>
            <c:bubble3D val="0"/>
            <c:spPr>
              <a:solidFill>
                <a:schemeClr val="accent2">
                  <a:lumMod val="60000"/>
                </a:schemeClr>
              </a:solidFill>
              <a:ln w="19050">
                <a:solidFill>
                  <a:schemeClr val="lt1"/>
                </a:solidFill>
              </a:ln>
              <a:effectLst/>
            </c:spPr>
          </c:dPt>
          <c:dPt>
            <c:idx val="8"/>
            <c:bubble3D val="0"/>
            <c:spPr>
              <a:solidFill>
                <a:schemeClr val="accent3">
                  <a:lumMod val="60000"/>
                </a:schemeClr>
              </a:solidFill>
              <a:ln w="19050">
                <a:solidFill>
                  <a:schemeClr val="lt1"/>
                </a:solidFill>
              </a:ln>
              <a:effectLst/>
            </c:spPr>
          </c:dPt>
          <c:cat>
            <c:strRef>
              <c:f>Sheet1!$A$2:$A$10</c:f>
              <c:strCache>
                <c:ptCount val="9"/>
                <c:pt idx="0">
                  <c:v>Curricular</c:v>
                </c:pt>
                <c:pt idx="1">
                  <c:v>Co-Curricular</c:v>
                </c:pt>
                <c:pt idx="2">
                  <c:v>Work</c:v>
                </c:pt>
                <c:pt idx="3">
                  <c:v>Service</c:v>
                </c:pt>
                <c:pt idx="4">
                  <c:v>Relaxing</c:v>
                </c:pt>
                <c:pt idx="5">
                  <c:v>Care</c:v>
                </c:pt>
                <c:pt idx="6">
                  <c:v>Commuting</c:v>
                </c:pt>
                <c:pt idx="7">
                  <c:v>Sleep</c:v>
                </c:pt>
                <c:pt idx="8">
                  <c:v>?</c:v>
                </c:pt>
              </c:strCache>
            </c:strRef>
          </c:cat>
          <c:val>
            <c:numRef>
              <c:f>Sheet1!$B$2:$B$10</c:f>
              <c:numCache>
                <c:formatCode>General</c:formatCode>
                <c:ptCount val="9"/>
                <c:pt idx="0">
                  <c:v>26</c:v>
                </c:pt>
                <c:pt idx="1">
                  <c:v>5.4</c:v>
                </c:pt>
                <c:pt idx="2">
                  <c:v>7.2</c:v>
                </c:pt>
                <c:pt idx="3">
                  <c:v>1.6</c:v>
                </c:pt>
                <c:pt idx="4">
                  <c:v>13.9</c:v>
                </c:pt>
                <c:pt idx="5">
                  <c:v>1.4</c:v>
                </c:pt>
                <c:pt idx="6">
                  <c:v>3</c:v>
                </c:pt>
                <c:pt idx="7">
                  <c:v>56</c:v>
                </c:pt>
                <c:pt idx="8">
                  <c:v>53.4</c:v>
                </c:pt>
              </c:numCache>
            </c:numRef>
          </c:val>
        </c:ser>
        <c:dLbls>
          <c:dLblPos val="bestFit"/>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Up to 5 Pages</c:v>
                </c:pt>
              </c:strCache>
            </c:strRef>
          </c:tx>
          <c:spPr>
            <a:solidFill>
              <a:schemeClr val="accent1"/>
            </a:solidFill>
            <a:ln>
              <a:noFill/>
            </a:ln>
            <a:effectLst/>
          </c:spPr>
          <c:invertIfNegative val="0"/>
          <c:cat>
            <c:strRef>
              <c:f>Sheet1!$A$2:$A$8</c:f>
              <c:strCache>
                <c:ptCount val="7"/>
                <c:pt idx="0">
                  <c:v>None</c:v>
                </c:pt>
                <c:pt idx="1">
                  <c:v>1 to 2</c:v>
                </c:pt>
                <c:pt idx="2">
                  <c:v>3 to 5</c:v>
                </c:pt>
                <c:pt idx="3">
                  <c:v>6 to 10</c:v>
                </c:pt>
                <c:pt idx="4">
                  <c:v>11 to 15</c:v>
                </c:pt>
                <c:pt idx="5">
                  <c:v>16 to 20</c:v>
                </c:pt>
                <c:pt idx="6">
                  <c:v>More than 20</c:v>
                </c:pt>
              </c:strCache>
            </c:strRef>
          </c:cat>
          <c:val>
            <c:numRef>
              <c:f>Sheet1!$B$2:$B$8</c:f>
              <c:numCache>
                <c:formatCode>General</c:formatCode>
                <c:ptCount val="7"/>
                <c:pt idx="0">
                  <c:v>4</c:v>
                </c:pt>
                <c:pt idx="1">
                  <c:v>29</c:v>
                </c:pt>
                <c:pt idx="2">
                  <c:v>34</c:v>
                </c:pt>
                <c:pt idx="3">
                  <c:v>16</c:v>
                </c:pt>
                <c:pt idx="4">
                  <c:v>7</c:v>
                </c:pt>
                <c:pt idx="5">
                  <c:v>3</c:v>
                </c:pt>
                <c:pt idx="6">
                  <c:v>6</c:v>
                </c:pt>
              </c:numCache>
            </c:numRef>
          </c:val>
        </c:ser>
        <c:ser>
          <c:idx val="1"/>
          <c:order val="1"/>
          <c:tx>
            <c:strRef>
              <c:f>Sheet1!$C$1</c:f>
              <c:strCache>
                <c:ptCount val="1"/>
                <c:pt idx="0">
                  <c:v>Between 6 and 10 Pages</c:v>
                </c:pt>
              </c:strCache>
            </c:strRef>
          </c:tx>
          <c:spPr>
            <a:solidFill>
              <a:schemeClr val="accent2"/>
            </a:solidFill>
            <a:ln>
              <a:noFill/>
            </a:ln>
            <a:effectLst/>
          </c:spPr>
          <c:invertIfNegative val="0"/>
          <c:cat>
            <c:strRef>
              <c:f>Sheet1!$A$2:$A$8</c:f>
              <c:strCache>
                <c:ptCount val="7"/>
                <c:pt idx="0">
                  <c:v>None</c:v>
                </c:pt>
                <c:pt idx="1">
                  <c:v>1 to 2</c:v>
                </c:pt>
                <c:pt idx="2">
                  <c:v>3 to 5</c:v>
                </c:pt>
                <c:pt idx="3">
                  <c:v>6 to 10</c:v>
                </c:pt>
                <c:pt idx="4">
                  <c:v>11 to 15</c:v>
                </c:pt>
                <c:pt idx="5">
                  <c:v>16 to 20</c:v>
                </c:pt>
                <c:pt idx="6">
                  <c:v>More than 20</c:v>
                </c:pt>
              </c:strCache>
            </c:strRef>
          </c:cat>
          <c:val>
            <c:numRef>
              <c:f>Sheet1!$C$2:$C$8</c:f>
              <c:numCache>
                <c:formatCode>General</c:formatCode>
                <c:ptCount val="7"/>
                <c:pt idx="0">
                  <c:v>31</c:v>
                </c:pt>
                <c:pt idx="1">
                  <c:v>49</c:v>
                </c:pt>
                <c:pt idx="2">
                  <c:v>15</c:v>
                </c:pt>
                <c:pt idx="3">
                  <c:v>4</c:v>
                </c:pt>
                <c:pt idx="4">
                  <c:v>1</c:v>
                </c:pt>
                <c:pt idx="5">
                  <c:v>0</c:v>
                </c:pt>
                <c:pt idx="6">
                  <c:v>0</c:v>
                </c:pt>
              </c:numCache>
            </c:numRef>
          </c:val>
        </c:ser>
        <c:ser>
          <c:idx val="2"/>
          <c:order val="2"/>
          <c:tx>
            <c:strRef>
              <c:f>Sheet1!$D$1</c:f>
              <c:strCache>
                <c:ptCount val="1"/>
                <c:pt idx="0">
                  <c:v>11 pages or More</c:v>
                </c:pt>
              </c:strCache>
            </c:strRef>
          </c:tx>
          <c:spPr>
            <a:solidFill>
              <a:schemeClr val="accent3"/>
            </a:solidFill>
            <a:ln>
              <a:noFill/>
            </a:ln>
            <a:effectLst/>
          </c:spPr>
          <c:invertIfNegative val="0"/>
          <c:cat>
            <c:strRef>
              <c:f>Sheet1!$A$2:$A$8</c:f>
              <c:strCache>
                <c:ptCount val="7"/>
                <c:pt idx="0">
                  <c:v>None</c:v>
                </c:pt>
                <c:pt idx="1">
                  <c:v>1 to 2</c:v>
                </c:pt>
                <c:pt idx="2">
                  <c:v>3 to 5</c:v>
                </c:pt>
                <c:pt idx="3">
                  <c:v>6 to 10</c:v>
                </c:pt>
                <c:pt idx="4">
                  <c:v>11 to 15</c:v>
                </c:pt>
                <c:pt idx="5">
                  <c:v>16 to 20</c:v>
                </c:pt>
                <c:pt idx="6">
                  <c:v>More than 20</c:v>
                </c:pt>
              </c:strCache>
            </c:strRef>
          </c:cat>
          <c:val>
            <c:numRef>
              <c:f>Sheet1!$D$2:$D$8</c:f>
              <c:numCache>
                <c:formatCode>General</c:formatCode>
                <c:ptCount val="7"/>
                <c:pt idx="0">
                  <c:v>72</c:v>
                </c:pt>
                <c:pt idx="1">
                  <c:v>24</c:v>
                </c:pt>
                <c:pt idx="2">
                  <c:v>3</c:v>
                </c:pt>
                <c:pt idx="3">
                  <c:v>1</c:v>
                </c:pt>
                <c:pt idx="4">
                  <c:v>0</c:v>
                </c:pt>
                <c:pt idx="5">
                  <c:v>0</c:v>
                </c:pt>
                <c:pt idx="6">
                  <c:v>0</c:v>
                </c:pt>
              </c:numCache>
            </c:numRef>
          </c:val>
        </c:ser>
        <c:dLbls>
          <c:showLegendKey val="0"/>
          <c:showVal val="0"/>
          <c:showCatName val="0"/>
          <c:showSerName val="0"/>
          <c:showPercent val="0"/>
          <c:showBubbleSize val="0"/>
        </c:dLbls>
        <c:gapWidth val="182"/>
        <c:axId val="242256472"/>
        <c:axId val="242256864"/>
      </c:barChart>
      <c:catAx>
        <c:axId val="242256472"/>
        <c:scaling>
          <c:orientation val="minMax"/>
        </c:scaling>
        <c:delete val="0"/>
        <c:axPos val="l"/>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Number of Assignments</a:t>
                </a:r>
                <a:endParaRPr lang="en-US" dirty="0"/>
              </a:p>
            </c:rich>
          </c:tx>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42256864"/>
        <c:crosses val="autoZero"/>
        <c:auto val="1"/>
        <c:lblAlgn val="ctr"/>
        <c:lblOffset val="100"/>
        <c:noMultiLvlLbl val="0"/>
      </c:catAx>
      <c:valAx>
        <c:axId val="242256864"/>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Percent of Students</a:t>
                </a:r>
                <a:endParaRPr lang="en-US"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42256472"/>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lumMod val="95000"/>
      </a:schemeClr>
    </a:solidFill>
    <a:ln>
      <a:solidFill>
        <a:schemeClr val="accent2">
          <a:lumMod val="50000"/>
        </a:schemeClr>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Reversed" id="21">
  <a:schemeClr val="accent1"/>
</cs:colorStyle>
</file>

<file path=ppt/charts/colors5.xml><?xml version="1.0" encoding="utf-8"?>
<cs:colorStyle xmlns:cs="http://schemas.microsoft.com/office/drawing/2012/chartStyle" xmlns:a="http://schemas.openxmlformats.org/drawingml/2006/main" meth="withinLinearReversed" id="21">
  <a:schemeClr val="accent1"/>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withinLinearReversed" id="21">
  <a:schemeClr val="accent1"/>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9D9F94F-BB37-4C62-9DA9-85080A9692C9}" type="datetimeFigureOut">
              <a:rPr lang="en-US" smtClean="0"/>
              <a:t>5/11/2017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C6BF9EB-5AF4-44FC-9A3B-67BADBDF178C}" type="slidenum">
              <a:rPr lang="en-US" smtClean="0"/>
              <a:t>‹#›</a:t>
            </a:fld>
            <a:endParaRPr lang="en-US"/>
          </a:p>
        </p:txBody>
      </p:sp>
    </p:spTree>
    <p:extLst>
      <p:ext uri="{BB962C8B-B14F-4D97-AF65-F5344CB8AC3E}">
        <p14:creationId xmlns:p14="http://schemas.microsoft.com/office/powerpoint/2010/main" val="2100425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13C6D6-C52E-4C33-949E-DBB8A98344EE}" type="datetimeFigureOut">
              <a:rPr lang="en-US" smtClean="0"/>
              <a:t>5/11/2017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1841EB-7DF2-4522-BB3C-498619499896}" type="slidenum">
              <a:rPr lang="en-US" smtClean="0"/>
              <a:t>‹#›</a:t>
            </a:fld>
            <a:endParaRPr lang="en-US"/>
          </a:p>
        </p:txBody>
      </p:sp>
    </p:spTree>
    <p:extLst>
      <p:ext uri="{BB962C8B-B14F-4D97-AF65-F5344CB8AC3E}">
        <p14:creationId xmlns:p14="http://schemas.microsoft.com/office/powerpoint/2010/main" val="3152937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Source:</a:t>
            </a:r>
            <a:r>
              <a:rPr lang="en-US" baseline="0" dirty="0" smtClean="0"/>
              <a:t> BCSSE 16</a:t>
            </a:r>
            <a:endParaRPr lang="en-US" dirty="0" smtClean="0"/>
          </a:p>
          <a:p>
            <a:endParaRPr lang="en-US" dirty="0"/>
          </a:p>
        </p:txBody>
      </p:sp>
      <p:sp>
        <p:nvSpPr>
          <p:cNvPr id="4" name="Slide Number Placeholder 3"/>
          <p:cNvSpPr>
            <a:spLocks noGrp="1"/>
          </p:cNvSpPr>
          <p:nvPr>
            <p:ph type="sldNum" sz="quarter" idx="10"/>
          </p:nvPr>
        </p:nvSpPr>
        <p:spPr/>
        <p:txBody>
          <a:bodyPr/>
          <a:lstStyle/>
          <a:p>
            <a:fld id="{794F5991-67EC-49D8-BCF3-C6812D5389D7}"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3198947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a:t>
            </a:r>
            <a:r>
              <a:rPr lang="en-US" baseline="0" dirty="0" smtClean="0"/>
              <a:t> BCSSE 16</a:t>
            </a:r>
          </a:p>
          <a:p>
            <a:endParaRPr lang="en-US" baseline="0" dirty="0" smtClean="0"/>
          </a:p>
          <a:p>
            <a:r>
              <a:rPr lang="en-US" baseline="0" dirty="0" smtClean="0"/>
              <a:t>Either parent</a:t>
            </a:r>
            <a:endParaRPr lang="en-US" dirty="0"/>
          </a:p>
        </p:txBody>
      </p:sp>
      <p:sp>
        <p:nvSpPr>
          <p:cNvPr id="4" name="Slide Number Placeholder 3"/>
          <p:cNvSpPr>
            <a:spLocks noGrp="1"/>
          </p:cNvSpPr>
          <p:nvPr>
            <p:ph type="sldNum" sz="quarter" idx="10"/>
          </p:nvPr>
        </p:nvSpPr>
        <p:spPr/>
        <p:txBody>
          <a:bodyPr/>
          <a:lstStyle/>
          <a:p>
            <a:fld id="{794F5991-67EC-49D8-BCF3-C6812D5389D7}"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989479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just put it together because I expect</a:t>
            </a:r>
            <a:r>
              <a:rPr lang="en-US" baseline="0" dirty="0" smtClean="0"/>
              <a:t> someone will comment that our students work so many hours!  I actually think it would be better just to put this at the end of the presentation.  If someone asks the question, then we will have the slides available.  If not, then it won’t bog us down.</a:t>
            </a:r>
            <a:endParaRPr lang="en-US" dirty="0"/>
          </a:p>
        </p:txBody>
      </p:sp>
      <p:sp>
        <p:nvSpPr>
          <p:cNvPr id="4" name="Slide Number Placeholder 3"/>
          <p:cNvSpPr>
            <a:spLocks noGrp="1"/>
          </p:cNvSpPr>
          <p:nvPr>
            <p:ph type="sldNum" sz="quarter" idx="10"/>
          </p:nvPr>
        </p:nvSpPr>
        <p:spPr/>
        <p:txBody>
          <a:bodyPr/>
          <a:lstStyle/>
          <a:p>
            <a:fld id="{794F5991-67EC-49D8-BCF3-C6812D5389D7}" type="slidenum">
              <a:rPr lang="en-US" smtClean="0"/>
              <a:t>8</a:t>
            </a:fld>
            <a:endParaRPr lang="en-US"/>
          </a:p>
        </p:txBody>
      </p:sp>
    </p:spTree>
    <p:extLst>
      <p:ext uri="{BB962C8B-B14F-4D97-AF65-F5344CB8AC3E}">
        <p14:creationId xmlns:p14="http://schemas.microsoft.com/office/powerpoint/2010/main" val="34106708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just put it together because I expect</a:t>
            </a:r>
            <a:r>
              <a:rPr lang="en-US" baseline="0" dirty="0" smtClean="0"/>
              <a:t> someone will comment that our students work so many hours!  I actually think it would be better just to put this at the end of the presentation.  If someone asks the question, then we will have the slides available.  If not, then it won’t bog us down.</a:t>
            </a:r>
            <a:endParaRPr lang="en-US" dirty="0"/>
          </a:p>
        </p:txBody>
      </p:sp>
      <p:sp>
        <p:nvSpPr>
          <p:cNvPr id="4" name="Slide Number Placeholder 3"/>
          <p:cNvSpPr>
            <a:spLocks noGrp="1"/>
          </p:cNvSpPr>
          <p:nvPr>
            <p:ph type="sldNum" sz="quarter" idx="10"/>
          </p:nvPr>
        </p:nvSpPr>
        <p:spPr/>
        <p:txBody>
          <a:bodyPr/>
          <a:lstStyle/>
          <a:p>
            <a:fld id="{794F5991-67EC-49D8-BCF3-C6812D5389D7}" type="slidenum">
              <a:rPr lang="en-US" smtClean="0"/>
              <a:t>18</a:t>
            </a:fld>
            <a:endParaRPr lang="en-US"/>
          </a:p>
        </p:txBody>
      </p:sp>
    </p:spTree>
    <p:extLst>
      <p:ext uri="{BB962C8B-B14F-4D97-AF65-F5344CB8AC3E}">
        <p14:creationId xmlns:p14="http://schemas.microsoft.com/office/powerpoint/2010/main" val="677518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Lynn</a:t>
            </a:r>
            <a:endParaRPr lang="en-US" dirty="0"/>
          </a:p>
        </p:txBody>
      </p:sp>
      <p:sp>
        <p:nvSpPr>
          <p:cNvPr id="4" name="Slide Number Placeholder 3"/>
          <p:cNvSpPr>
            <a:spLocks noGrp="1"/>
          </p:cNvSpPr>
          <p:nvPr>
            <p:ph type="sldNum" sz="quarter" idx="10"/>
          </p:nvPr>
        </p:nvSpPr>
        <p:spPr/>
        <p:txBody>
          <a:bodyPr/>
          <a:lstStyle/>
          <a:p>
            <a:fld id="{6AC4D0B1-D91C-40EF-A357-F3F98B9B54B4}" type="slidenum">
              <a:rPr lang="en-US" smtClean="0"/>
              <a:pPr/>
              <a:t>19</a:t>
            </a:fld>
            <a:endParaRPr lang="en-US"/>
          </a:p>
        </p:txBody>
      </p:sp>
    </p:spTree>
    <p:extLst>
      <p:ext uri="{BB962C8B-B14F-4D97-AF65-F5344CB8AC3E}">
        <p14:creationId xmlns:p14="http://schemas.microsoft.com/office/powerpoint/2010/main" val="40300202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Lynn</a:t>
            </a:r>
            <a:endParaRPr lang="en-US" dirty="0"/>
          </a:p>
        </p:txBody>
      </p:sp>
      <p:sp>
        <p:nvSpPr>
          <p:cNvPr id="4" name="Slide Number Placeholder 3"/>
          <p:cNvSpPr>
            <a:spLocks noGrp="1"/>
          </p:cNvSpPr>
          <p:nvPr>
            <p:ph type="sldNum" sz="quarter" idx="10"/>
          </p:nvPr>
        </p:nvSpPr>
        <p:spPr/>
        <p:txBody>
          <a:bodyPr/>
          <a:lstStyle/>
          <a:p>
            <a:fld id="{6AC4D0B1-D91C-40EF-A357-F3F98B9B54B4}" type="slidenum">
              <a:rPr lang="en-US" smtClean="0"/>
              <a:pPr/>
              <a:t>20</a:t>
            </a:fld>
            <a:endParaRPr lang="en-US"/>
          </a:p>
        </p:txBody>
      </p:sp>
    </p:spTree>
    <p:extLst>
      <p:ext uri="{BB962C8B-B14F-4D97-AF65-F5344CB8AC3E}">
        <p14:creationId xmlns:p14="http://schemas.microsoft.com/office/powerpoint/2010/main" val="1451167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5/11/2017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5/11/2017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5/11/2017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2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ext Placeholder 13"/>
          <p:cNvSpPr>
            <a:spLocks noGrp="1"/>
          </p:cNvSpPr>
          <p:nvPr>
            <p:ph type="body" sz="quarter" idx="10" hasCustomPrompt="1"/>
          </p:nvPr>
        </p:nvSpPr>
        <p:spPr>
          <a:xfrm>
            <a:off x="5973989" y="6273201"/>
            <a:ext cx="6110817" cy="566737"/>
          </a:xfrm>
        </p:spPr>
        <p:txBody>
          <a:bodyPr anchor="ctr">
            <a:normAutofit/>
          </a:bodyPr>
          <a:lstStyle>
            <a:lvl1pPr marL="0" indent="0" algn="r">
              <a:buNone/>
              <a:defRPr sz="1800">
                <a:latin typeface="Arial"/>
                <a:cs typeface="Arial"/>
              </a:defRPr>
            </a:lvl1pPr>
          </a:lstStyle>
          <a:p>
            <a:pPr lvl="0"/>
            <a:r>
              <a:rPr lang="en-US" dirty="0" smtClean="0"/>
              <a:t>Department Title Here</a:t>
            </a:r>
            <a:endParaRPr lang="en-US" dirty="0"/>
          </a:p>
        </p:txBody>
      </p:sp>
    </p:spTree>
    <p:extLst>
      <p:ext uri="{BB962C8B-B14F-4D97-AF65-F5344CB8AC3E}">
        <p14:creationId xmlns:p14="http://schemas.microsoft.com/office/powerpoint/2010/main" val="23315802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cSld name="3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ext Placeholder 13"/>
          <p:cNvSpPr>
            <a:spLocks noGrp="1"/>
          </p:cNvSpPr>
          <p:nvPr>
            <p:ph type="body" sz="quarter" idx="10" hasCustomPrompt="1"/>
          </p:nvPr>
        </p:nvSpPr>
        <p:spPr>
          <a:xfrm>
            <a:off x="5973989" y="6273201"/>
            <a:ext cx="6110817" cy="566737"/>
          </a:xfrm>
        </p:spPr>
        <p:txBody>
          <a:bodyPr anchor="ctr">
            <a:normAutofit/>
          </a:bodyPr>
          <a:lstStyle>
            <a:lvl1pPr marL="0" indent="0" algn="r">
              <a:buNone/>
              <a:defRPr sz="1800">
                <a:latin typeface="Arial"/>
                <a:cs typeface="Arial"/>
              </a:defRPr>
            </a:lvl1pPr>
          </a:lstStyle>
          <a:p>
            <a:pPr lvl="0"/>
            <a:r>
              <a:rPr lang="en-US" dirty="0" smtClean="0"/>
              <a:t>Department Title Here</a:t>
            </a:r>
            <a:endParaRPr lang="en-US" dirty="0"/>
          </a:p>
        </p:txBody>
      </p:sp>
    </p:spTree>
    <p:extLst>
      <p:ext uri="{BB962C8B-B14F-4D97-AF65-F5344CB8AC3E}">
        <p14:creationId xmlns:p14="http://schemas.microsoft.com/office/powerpoint/2010/main" val="36532025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cSld name="1_Blank">
    <p:spTree>
      <p:nvGrpSpPr>
        <p:cNvPr id="1" name=""/>
        <p:cNvGrpSpPr/>
        <p:nvPr/>
      </p:nvGrpSpPr>
      <p:grpSpPr>
        <a:xfrm>
          <a:off x="0" y="0"/>
          <a:ext cx="0" cy="0"/>
          <a:chOff x="0" y="0"/>
          <a:chExt cx="0" cy="0"/>
        </a:xfrm>
      </p:grpSpPr>
      <p:sp>
        <p:nvSpPr>
          <p:cNvPr id="5" name="Text Placeholder 13"/>
          <p:cNvSpPr>
            <a:spLocks noGrp="1"/>
          </p:cNvSpPr>
          <p:nvPr>
            <p:ph type="body" sz="quarter" idx="10" hasCustomPrompt="1"/>
          </p:nvPr>
        </p:nvSpPr>
        <p:spPr>
          <a:xfrm>
            <a:off x="5973989" y="6273201"/>
            <a:ext cx="6110817" cy="566737"/>
          </a:xfrm>
        </p:spPr>
        <p:txBody>
          <a:bodyPr anchor="ctr">
            <a:normAutofit/>
          </a:bodyPr>
          <a:lstStyle>
            <a:lvl1pPr marL="0" indent="0" algn="r">
              <a:buNone/>
              <a:defRPr sz="1800">
                <a:latin typeface="Arial"/>
                <a:cs typeface="Arial"/>
              </a:defRPr>
            </a:lvl1pPr>
          </a:lstStyle>
          <a:p>
            <a:pPr lvl="0"/>
            <a:r>
              <a:rPr lang="en-US" dirty="0" smtClean="0"/>
              <a:t>Department Title Here</a:t>
            </a:r>
            <a:endParaRPr lang="en-US" dirty="0"/>
          </a:p>
        </p:txBody>
      </p:sp>
    </p:spTree>
    <p:extLst>
      <p:ext uri="{BB962C8B-B14F-4D97-AF65-F5344CB8AC3E}">
        <p14:creationId xmlns:p14="http://schemas.microsoft.com/office/powerpoint/2010/main" val="4851243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cSld name="2_Blank">
    <p:spTree>
      <p:nvGrpSpPr>
        <p:cNvPr id="1" name=""/>
        <p:cNvGrpSpPr/>
        <p:nvPr/>
      </p:nvGrpSpPr>
      <p:grpSpPr>
        <a:xfrm>
          <a:off x="0" y="0"/>
          <a:ext cx="0" cy="0"/>
          <a:chOff x="0" y="0"/>
          <a:chExt cx="0" cy="0"/>
        </a:xfrm>
      </p:grpSpPr>
      <p:sp>
        <p:nvSpPr>
          <p:cNvPr id="5" name="Text Placeholder 13"/>
          <p:cNvSpPr>
            <a:spLocks noGrp="1"/>
          </p:cNvSpPr>
          <p:nvPr>
            <p:ph type="body" sz="quarter" idx="10" hasCustomPrompt="1"/>
          </p:nvPr>
        </p:nvSpPr>
        <p:spPr>
          <a:xfrm>
            <a:off x="5973989" y="6273201"/>
            <a:ext cx="6110817" cy="566737"/>
          </a:xfrm>
        </p:spPr>
        <p:txBody>
          <a:bodyPr anchor="ctr">
            <a:normAutofit/>
          </a:bodyPr>
          <a:lstStyle>
            <a:lvl1pPr marL="0" indent="0" algn="r">
              <a:buNone/>
              <a:defRPr sz="1800">
                <a:latin typeface="Arial"/>
                <a:cs typeface="Arial"/>
              </a:defRPr>
            </a:lvl1pPr>
          </a:lstStyle>
          <a:p>
            <a:pPr lvl="0"/>
            <a:r>
              <a:rPr lang="en-US" dirty="0" smtClean="0"/>
              <a:t>Department Title Here</a:t>
            </a:r>
            <a:endParaRPr lang="en-US" dirty="0"/>
          </a:p>
        </p:txBody>
      </p:sp>
    </p:spTree>
    <p:extLst>
      <p:ext uri="{BB962C8B-B14F-4D97-AF65-F5344CB8AC3E}">
        <p14:creationId xmlns:p14="http://schemas.microsoft.com/office/powerpoint/2010/main" val="632769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cSld name="3_Blank">
    <p:spTree>
      <p:nvGrpSpPr>
        <p:cNvPr id="1" name=""/>
        <p:cNvGrpSpPr/>
        <p:nvPr/>
      </p:nvGrpSpPr>
      <p:grpSpPr>
        <a:xfrm>
          <a:off x="0" y="0"/>
          <a:ext cx="0" cy="0"/>
          <a:chOff x="0" y="0"/>
          <a:chExt cx="0" cy="0"/>
        </a:xfrm>
      </p:grpSpPr>
      <p:sp>
        <p:nvSpPr>
          <p:cNvPr id="5" name="Text Placeholder 13"/>
          <p:cNvSpPr>
            <a:spLocks noGrp="1"/>
          </p:cNvSpPr>
          <p:nvPr>
            <p:ph type="body" sz="quarter" idx="10" hasCustomPrompt="1"/>
          </p:nvPr>
        </p:nvSpPr>
        <p:spPr>
          <a:xfrm>
            <a:off x="5973989" y="6273201"/>
            <a:ext cx="6110817" cy="566737"/>
          </a:xfrm>
        </p:spPr>
        <p:txBody>
          <a:bodyPr anchor="ctr">
            <a:normAutofit/>
          </a:bodyPr>
          <a:lstStyle>
            <a:lvl1pPr marL="0" indent="0" algn="r">
              <a:buNone/>
              <a:defRPr sz="1800">
                <a:latin typeface="Arial"/>
                <a:cs typeface="Arial"/>
              </a:defRPr>
            </a:lvl1pPr>
          </a:lstStyle>
          <a:p>
            <a:pPr lvl="0"/>
            <a:r>
              <a:rPr lang="en-US" dirty="0" smtClean="0"/>
              <a:t>Department Title Here</a:t>
            </a:r>
            <a:endParaRPr lang="en-US" dirty="0"/>
          </a:p>
        </p:txBody>
      </p:sp>
    </p:spTree>
    <p:extLst>
      <p:ext uri="{BB962C8B-B14F-4D97-AF65-F5344CB8AC3E}">
        <p14:creationId xmlns:p14="http://schemas.microsoft.com/office/powerpoint/2010/main" val="24357818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cSld name="4_Blank">
    <p:spTree>
      <p:nvGrpSpPr>
        <p:cNvPr id="1" name=""/>
        <p:cNvGrpSpPr/>
        <p:nvPr/>
      </p:nvGrpSpPr>
      <p:grpSpPr>
        <a:xfrm>
          <a:off x="0" y="0"/>
          <a:ext cx="0" cy="0"/>
          <a:chOff x="0" y="0"/>
          <a:chExt cx="0" cy="0"/>
        </a:xfrm>
      </p:grpSpPr>
      <p:sp>
        <p:nvSpPr>
          <p:cNvPr id="5" name="Text Placeholder 13"/>
          <p:cNvSpPr>
            <a:spLocks noGrp="1"/>
          </p:cNvSpPr>
          <p:nvPr>
            <p:ph type="body" sz="quarter" idx="10" hasCustomPrompt="1"/>
          </p:nvPr>
        </p:nvSpPr>
        <p:spPr>
          <a:xfrm>
            <a:off x="5973989" y="6273201"/>
            <a:ext cx="6110817" cy="566737"/>
          </a:xfrm>
        </p:spPr>
        <p:txBody>
          <a:bodyPr anchor="ctr">
            <a:normAutofit/>
          </a:bodyPr>
          <a:lstStyle>
            <a:lvl1pPr marL="0" indent="0" algn="r">
              <a:buNone/>
              <a:defRPr sz="1800">
                <a:latin typeface="Arial"/>
                <a:cs typeface="Arial"/>
              </a:defRPr>
            </a:lvl1pPr>
          </a:lstStyle>
          <a:p>
            <a:pPr lvl="0"/>
            <a:r>
              <a:rPr lang="en-US" dirty="0" smtClean="0"/>
              <a:t>Department Title Here</a:t>
            </a:r>
            <a:endParaRPr lang="en-US" dirty="0"/>
          </a:p>
        </p:txBody>
      </p:sp>
    </p:spTree>
    <p:extLst>
      <p:ext uri="{BB962C8B-B14F-4D97-AF65-F5344CB8AC3E}">
        <p14:creationId xmlns:p14="http://schemas.microsoft.com/office/powerpoint/2010/main" val="10779471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cSld name="5_Blank">
    <p:spTree>
      <p:nvGrpSpPr>
        <p:cNvPr id="1" name=""/>
        <p:cNvGrpSpPr/>
        <p:nvPr/>
      </p:nvGrpSpPr>
      <p:grpSpPr>
        <a:xfrm>
          <a:off x="0" y="0"/>
          <a:ext cx="0" cy="0"/>
          <a:chOff x="0" y="0"/>
          <a:chExt cx="0" cy="0"/>
        </a:xfrm>
      </p:grpSpPr>
      <p:sp>
        <p:nvSpPr>
          <p:cNvPr id="5" name="Text Placeholder 13"/>
          <p:cNvSpPr>
            <a:spLocks noGrp="1"/>
          </p:cNvSpPr>
          <p:nvPr>
            <p:ph type="body" sz="quarter" idx="10" hasCustomPrompt="1"/>
          </p:nvPr>
        </p:nvSpPr>
        <p:spPr>
          <a:xfrm>
            <a:off x="5973989" y="6273201"/>
            <a:ext cx="6110817" cy="566737"/>
          </a:xfrm>
        </p:spPr>
        <p:txBody>
          <a:bodyPr anchor="ctr">
            <a:normAutofit/>
          </a:bodyPr>
          <a:lstStyle>
            <a:lvl1pPr marL="0" indent="0" algn="r">
              <a:buNone/>
              <a:defRPr sz="1800">
                <a:latin typeface="Arial"/>
                <a:cs typeface="Arial"/>
              </a:defRPr>
            </a:lvl1pPr>
          </a:lstStyle>
          <a:p>
            <a:pPr lvl="0"/>
            <a:r>
              <a:rPr lang="en-US" dirty="0" smtClean="0"/>
              <a:t>Department Title Here</a:t>
            </a:r>
            <a:endParaRPr lang="en-US" dirty="0"/>
          </a:p>
        </p:txBody>
      </p:sp>
    </p:spTree>
    <p:extLst>
      <p:ext uri="{BB962C8B-B14F-4D97-AF65-F5344CB8AC3E}">
        <p14:creationId xmlns:p14="http://schemas.microsoft.com/office/powerpoint/2010/main" val="42494302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cSld name="6_Blank">
    <p:spTree>
      <p:nvGrpSpPr>
        <p:cNvPr id="1" name=""/>
        <p:cNvGrpSpPr/>
        <p:nvPr/>
      </p:nvGrpSpPr>
      <p:grpSpPr>
        <a:xfrm>
          <a:off x="0" y="0"/>
          <a:ext cx="0" cy="0"/>
          <a:chOff x="0" y="0"/>
          <a:chExt cx="0" cy="0"/>
        </a:xfrm>
      </p:grpSpPr>
      <p:sp>
        <p:nvSpPr>
          <p:cNvPr id="5" name="Text Placeholder 13"/>
          <p:cNvSpPr>
            <a:spLocks noGrp="1"/>
          </p:cNvSpPr>
          <p:nvPr>
            <p:ph type="body" sz="quarter" idx="10" hasCustomPrompt="1"/>
          </p:nvPr>
        </p:nvSpPr>
        <p:spPr>
          <a:xfrm>
            <a:off x="5973989" y="6273201"/>
            <a:ext cx="6110817" cy="566737"/>
          </a:xfrm>
        </p:spPr>
        <p:txBody>
          <a:bodyPr anchor="ctr">
            <a:normAutofit/>
          </a:bodyPr>
          <a:lstStyle>
            <a:lvl1pPr marL="0" indent="0" algn="r">
              <a:buNone/>
              <a:defRPr sz="1800">
                <a:latin typeface="Arial"/>
                <a:cs typeface="Arial"/>
              </a:defRPr>
            </a:lvl1pPr>
          </a:lstStyle>
          <a:p>
            <a:pPr lvl="0"/>
            <a:r>
              <a:rPr lang="en-US" dirty="0" smtClean="0"/>
              <a:t>Department Title Here</a:t>
            </a:r>
            <a:endParaRPr lang="en-US" dirty="0"/>
          </a:p>
        </p:txBody>
      </p:sp>
    </p:spTree>
    <p:extLst>
      <p:ext uri="{BB962C8B-B14F-4D97-AF65-F5344CB8AC3E}">
        <p14:creationId xmlns:p14="http://schemas.microsoft.com/office/powerpoint/2010/main" val="1794565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5/11/2017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5/11/2017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5/11/2017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5/11/2017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5/11/2017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5/11/2017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5/11/2017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5/11/2017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5/11/2017</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 id="2147483662" r:id="rId12"/>
    <p:sldLayoutId id="2147483663" r:id="rId13"/>
    <p:sldLayoutId id="2147483667" r:id="rId14"/>
    <p:sldLayoutId id="2147483668" r:id="rId15"/>
    <p:sldLayoutId id="2147483669" r:id="rId16"/>
    <p:sldLayoutId id="2147483670" r:id="rId17"/>
    <p:sldLayoutId id="2147483671" r:id="rId18"/>
    <p:sldLayoutId id="2147483672" r:id="rId19"/>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16.xm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UNIV 103 Assessment results</a:t>
            </a:r>
            <a:br>
              <a:rPr lang="en-US" dirty="0" smtClean="0"/>
            </a:br>
            <a:r>
              <a:rPr lang="en-US" dirty="0" smtClean="0">
                <a:solidFill>
                  <a:schemeClr val="accent2">
                    <a:lumMod val="75000"/>
                  </a:schemeClr>
                </a:solidFill>
              </a:rPr>
              <a:t>Thinking about the future</a:t>
            </a:r>
            <a:endParaRPr lang="en-US" dirty="0">
              <a:solidFill>
                <a:schemeClr val="accent2">
                  <a:lumMod val="75000"/>
                </a:schemeClr>
              </a:solidFill>
            </a:endParaRPr>
          </a:p>
        </p:txBody>
      </p:sp>
      <p:sp>
        <p:nvSpPr>
          <p:cNvPr id="3" name="Subtitle 2"/>
          <p:cNvSpPr>
            <a:spLocks noGrp="1"/>
          </p:cNvSpPr>
          <p:nvPr>
            <p:ph type="subTitle" idx="1"/>
          </p:nvPr>
        </p:nvSpPr>
        <p:spPr/>
        <p:txBody>
          <a:bodyPr/>
          <a:lstStyle/>
          <a:p>
            <a:r>
              <a:rPr lang="en-US" dirty="0" smtClean="0"/>
              <a:t>11 May 2017</a:t>
            </a:r>
            <a:endParaRPr lang="en-US" dirty="0"/>
          </a:p>
        </p:txBody>
      </p:sp>
    </p:spTree>
    <p:extLst>
      <p:ext uri="{BB962C8B-B14F-4D97-AF65-F5344CB8AC3E}">
        <p14:creationId xmlns:p14="http://schemas.microsoft.com/office/powerpoint/2010/main" val="27703299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4058" y="-177691"/>
            <a:ext cx="9244545" cy="5411842"/>
          </a:xfrm>
          <a:prstGeom prst="rect">
            <a:avLst/>
          </a:prstGeom>
        </p:spPr>
      </p:pic>
      <p:graphicFrame>
        <p:nvGraphicFramePr>
          <p:cNvPr id="8" name="Chart 7"/>
          <p:cNvGraphicFramePr/>
          <p:nvPr>
            <p:extLst>
              <p:ext uri="{D42A27DB-BD31-4B8C-83A1-F6EECF244321}">
                <p14:modId xmlns:p14="http://schemas.microsoft.com/office/powerpoint/2010/main" val="814569272"/>
              </p:ext>
            </p:extLst>
          </p:nvPr>
        </p:nvGraphicFramePr>
        <p:xfrm>
          <a:off x="6001556" y="2657266"/>
          <a:ext cx="6843322" cy="4200734"/>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8292976" y="3190628"/>
            <a:ext cx="659155" cy="1569660"/>
          </a:xfrm>
          <a:prstGeom prst="rect">
            <a:avLst/>
          </a:prstGeom>
          <a:noFill/>
        </p:spPr>
        <p:txBody>
          <a:bodyPr wrap="none" rtlCol="0">
            <a:spAutoFit/>
          </a:bodyPr>
          <a:lstStyle/>
          <a:p>
            <a:r>
              <a:rPr lang="en-US" sz="9600" dirty="0" smtClean="0">
                <a:solidFill>
                  <a:schemeClr val="bg1"/>
                </a:solidFill>
              </a:rPr>
              <a:t>?</a:t>
            </a:r>
            <a:endParaRPr lang="en-US" sz="9600" dirty="0">
              <a:solidFill>
                <a:schemeClr val="bg1"/>
              </a:solidFill>
            </a:endParaRPr>
          </a:p>
        </p:txBody>
      </p:sp>
      <p:sp>
        <p:nvSpPr>
          <p:cNvPr id="10" name="TextBox 9"/>
          <p:cNvSpPr txBox="1"/>
          <p:nvPr/>
        </p:nvSpPr>
        <p:spPr>
          <a:xfrm>
            <a:off x="8622553" y="4870918"/>
            <a:ext cx="1723549" cy="1200329"/>
          </a:xfrm>
          <a:prstGeom prst="rect">
            <a:avLst/>
          </a:prstGeom>
          <a:noFill/>
        </p:spPr>
        <p:txBody>
          <a:bodyPr wrap="none" rtlCol="0">
            <a:spAutoFit/>
          </a:bodyPr>
          <a:lstStyle/>
          <a:p>
            <a:r>
              <a:rPr lang="en-US" sz="7200" dirty="0" smtClean="0">
                <a:solidFill>
                  <a:schemeClr val="bg1"/>
                </a:solidFill>
              </a:rPr>
              <a:t>Z</a:t>
            </a:r>
            <a:r>
              <a:rPr lang="en-US" sz="6600" dirty="0" smtClean="0">
                <a:solidFill>
                  <a:schemeClr val="bg1"/>
                </a:solidFill>
              </a:rPr>
              <a:t>Z</a:t>
            </a:r>
            <a:r>
              <a:rPr lang="en-US" sz="5400" dirty="0" smtClean="0">
                <a:solidFill>
                  <a:schemeClr val="bg1"/>
                </a:solidFill>
              </a:rPr>
              <a:t>Z</a:t>
            </a:r>
            <a:r>
              <a:rPr lang="en-US" sz="4800" dirty="0" smtClean="0">
                <a:solidFill>
                  <a:schemeClr val="bg1"/>
                </a:solidFill>
              </a:rPr>
              <a:t>Z</a:t>
            </a:r>
            <a:endParaRPr lang="en-US" sz="3600" dirty="0">
              <a:solidFill>
                <a:schemeClr val="bg1"/>
              </a:solidFill>
            </a:endParaRPr>
          </a:p>
        </p:txBody>
      </p:sp>
    </p:spTree>
    <p:extLst>
      <p:ext uri="{BB962C8B-B14F-4D97-AF65-F5344CB8AC3E}">
        <p14:creationId xmlns:p14="http://schemas.microsoft.com/office/powerpoint/2010/main" val="850649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P spid="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a:xfrm>
            <a:off x="1024128" y="2084832"/>
            <a:ext cx="10344088" cy="4023360"/>
          </a:xfrm>
        </p:spPr>
        <p:txBody>
          <a:bodyPr>
            <a:noAutofit/>
          </a:bodyPr>
          <a:lstStyle/>
          <a:p>
            <a:pPr>
              <a:buFont typeface="Wingdings" panose="05000000000000000000" pitchFamily="2" charset="2"/>
              <a:buChar char="Ø"/>
            </a:pPr>
            <a:r>
              <a:rPr lang="en-US" sz="2400" dirty="0" smtClean="0"/>
              <a:t>67% of our first-year students report spending less than 15 hours a week studying during their first-year at MU.</a:t>
            </a:r>
          </a:p>
          <a:p>
            <a:pPr>
              <a:buFont typeface="Wingdings" panose="05000000000000000000" pitchFamily="2" charset="2"/>
              <a:buChar char="Ø"/>
            </a:pPr>
            <a:r>
              <a:rPr lang="en-US" sz="2400" dirty="0" smtClean="0"/>
              <a:t>Less than 15% of first-year students report working more than 15 hours a week.</a:t>
            </a:r>
          </a:p>
          <a:p>
            <a:pPr>
              <a:buFont typeface="Wingdings" panose="05000000000000000000" pitchFamily="2" charset="2"/>
              <a:buChar char="Ø"/>
            </a:pPr>
            <a:r>
              <a:rPr lang="en-US" sz="2400" dirty="0" smtClean="0"/>
              <a:t>34</a:t>
            </a:r>
            <a:r>
              <a:rPr lang="en-US" sz="2400" dirty="0" smtClean="0"/>
              <a:t>% </a:t>
            </a:r>
            <a:r>
              <a:rPr lang="en-US" sz="2400" dirty="0" smtClean="0"/>
              <a:t>of our first-year students report </a:t>
            </a:r>
            <a:r>
              <a:rPr lang="en-US" sz="2400" dirty="0" smtClean="0"/>
              <a:t>spending 0 hours in extra- and co-curricular </a:t>
            </a:r>
            <a:r>
              <a:rPr lang="en-US" sz="2400" dirty="0" smtClean="0"/>
              <a:t>activities.  </a:t>
            </a:r>
            <a:endParaRPr lang="en-US" sz="2400" dirty="0"/>
          </a:p>
        </p:txBody>
      </p:sp>
      <p:sp>
        <p:nvSpPr>
          <p:cNvPr id="12" name="Title 11"/>
          <p:cNvSpPr>
            <a:spLocks noGrp="1"/>
          </p:cNvSpPr>
          <p:nvPr>
            <p:ph type="title"/>
          </p:nvPr>
        </p:nvSpPr>
        <p:spPr>
          <a:xfrm>
            <a:off x="1024128" y="585216"/>
            <a:ext cx="2275126" cy="1499616"/>
          </a:xfrm>
        </p:spPr>
        <p:txBody>
          <a:bodyPr/>
          <a:lstStyle/>
          <a:p>
            <a:r>
              <a:rPr lang="en-US" dirty="0" smtClean="0"/>
              <a:t>summary</a:t>
            </a:r>
            <a:endParaRPr lang="en-US" dirty="0"/>
          </a:p>
        </p:txBody>
      </p:sp>
      <p:sp>
        <p:nvSpPr>
          <p:cNvPr id="13" name="Rectangle 12"/>
          <p:cNvSpPr/>
          <p:nvPr/>
        </p:nvSpPr>
        <p:spPr>
          <a:xfrm>
            <a:off x="939113" y="4544160"/>
            <a:ext cx="10429103" cy="923330"/>
          </a:xfrm>
          <a:prstGeom prst="rect">
            <a:avLst/>
          </a:prstGeom>
          <a:solidFill>
            <a:schemeClr val="accent4">
              <a:lumMod val="20000"/>
              <a:lumOff val="80000"/>
            </a:schemeClr>
          </a:solidFill>
          <a:ln>
            <a:solidFill>
              <a:schemeClr val="accent2">
                <a:lumMod val="75000"/>
              </a:schemeClr>
            </a:solidFill>
          </a:ln>
        </p:spPr>
        <p:txBody>
          <a:bodyPr wrap="square" lIns="91440" tIns="45720" rIns="91440" bIns="45720">
            <a:spAutoFit/>
          </a:bodyPr>
          <a:lstStyle/>
          <a:p>
            <a:pPr algn="ctr"/>
            <a:r>
              <a:rPr lang="en-US" sz="5400" dirty="0" smtClean="0">
                <a:ln w="0"/>
                <a:solidFill>
                  <a:schemeClr val="accent1"/>
                </a:solidFill>
                <a:effectLst>
                  <a:outerShdw blurRad="38100" dist="25400" dir="5400000" algn="ctr" rotWithShape="0">
                    <a:srgbClr val="6E747A">
                      <a:alpha val="43000"/>
                    </a:srgbClr>
                  </a:outerShdw>
                </a:effectLst>
              </a:rPr>
              <a:t>What does time management mean?</a:t>
            </a:r>
            <a:endParaRPr lang="en-US" sz="5400" b="0" cap="none" spc="0" dirty="0">
              <a:ln w="0"/>
              <a:solidFill>
                <a:schemeClr val="accent1"/>
              </a:solidFill>
              <a:effectLst>
                <a:outerShdw blurRad="38100" dist="25400" dir="5400000" algn="ctr" rotWithShape="0">
                  <a:srgbClr val="6E747A">
                    <a:alpha val="43000"/>
                  </a:srgbClr>
                </a:outerShdw>
              </a:effectLst>
            </a:endParaRPr>
          </a:p>
        </p:txBody>
      </p:sp>
      <p:sp>
        <p:nvSpPr>
          <p:cNvPr id="14" name="Rectangle 13"/>
          <p:cNvSpPr/>
          <p:nvPr/>
        </p:nvSpPr>
        <p:spPr>
          <a:xfrm>
            <a:off x="247136" y="5646527"/>
            <a:ext cx="11664778" cy="923330"/>
          </a:xfrm>
          <a:prstGeom prst="rect">
            <a:avLst/>
          </a:prstGeom>
          <a:solidFill>
            <a:schemeClr val="accent1">
              <a:lumMod val="20000"/>
              <a:lumOff val="80000"/>
            </a:schemeClr>
          </a:solidFill>
          <a:ln>
            <a:solidFill>
              <a:schemeClr val="accent2">
                <a:lumMod val="75000"/>
              </a:schemeClr>
            </a:solidFill>
          </a:ln>
        </p:spPr>
        <p:txBody>
          <a:bodyPr wrap="square" lIns="91440" tIns="45720" rIns="91440" bIns="45720">
            <a:spAutoFit/>
          </a:bodyPr>
          <a:lstStyle/>
          <a:p>
            <a:pPr algn="ctr"/>
            <a:r>
              <a:rPr lang="en-US" sz="5400" dirty="0" smtClean="0">
                <a:ln w="0"/>
                <a:solidFill>
                  <a:schemeClr val="accent2">
                    <a:lumMod val="75000"/>
                  </a:schemeClr>
                </a:solidFill>
                <a:effectLst>
                  <a:outerShdw blurRad="38100" dist="25400" dir="5400000" algn="ctr" rotWithShape="0">
                    <a:srgbClr val="6E747A">
                      <a:alpha val="43000"/>
                    </a:srgbClr>
                  </a:outerShdw>
                </a:effectLst>
              </a:rPr>
              <a:t>How do we help our students engage?</a:t>
            </a:r>
            <a:endParaRPr lang="en-US" sz="5400" b="0" cap="none" spc="0" dirty="0">
              <a:ln w="0"/>
              <a:solidFill>
                <a:schemeClr val="accent2">
                  <a:lumMod val="75000"/>
                </a:schemeClr>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785005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p:cTn id="15" dur="1000" fill="hold"/>
                                        <p:tgtEl>
                                          <p:spTgt spid="14"/>
                                        </p:tgtEl>
                                        <p:attrNameLst>
                                          <p:attrName>ppt_w</p:attrName>
                                        </p:attrNameLst>
                                      </p:cBhvr>
                                      <p:tavLst>
                                        <p:tav tm="0">
                                          <p:val>
                                            <p:fltVal val="0"/>
                                          </p:val>
                                        </p:tav>
                                        <p:tav tm="100000">
                                          <p:val>
                                            <p:strVal val="#ppt_w"/>
                                          </p:val>
                                        </p:tav>
                                      </p:tavLst>
                                    </p:anim>
                                    <p:anim calcmode="lin" valueType="num">
                                      <p:cBhvr>
                                        <p:cTn id="16" dur="1000" fill="hold"/>
                                        <p:tgtEl>
                                          <p:spTgt spid="14"/>
                                        </p:tgtEl>
                                        <p:attrNameLst>
                                          <p:attrName>ppt_h</p:attrName>
                                        </p:attrNameLst>
                                      </p:cBhvr>
                                      <p:tavLst>
                                        <p:tav tm="0">
                                          <p:val>
                                            <p:fltVal val="0"/>
                                          </p:val>
                                        </p:tav>
                                        <p:tav tm="100000">
                                          <p:val>
                                            <p:strVal val="#ppt_h"/>
                                          </p:val>
                                        </p:tav>
                                      </p:tavLst>
                                    </p:anim>
                                    <p:anim calcmode="lin" valueType="num">
                                      <p:cBhvr>
                                        <p:cTn id="17" dur="1000" fill="hold"/>
                                        <p:tgtEl>
                                          <p:spTgt spid="14"/>
                                        </p:tgtEl>
                                        <p:attrNameLst>
                                          <p:attrName>style.rotation</p:attrName>
                                        </p:attrNameLst>
                                      </p:cBhvr>
                                      <p:tavLst>
                                        <p:tav tm="0">
                                          <p:val>
                                            <p:fltVal val="90"/>
                                          </p:val>
                                        </p:tav>
                                        <p:tav tm="100000">
                                          <p:val>
                                            <p:fltVal val="0"/>
                                          </p:val>
                                        </p:tav>
                                      </p:tavLst>
                                    </p:anim>
                                    <p:animEffect transition="in" filter="fade">
                                      <p:cBhvr>
                                        <p:cTn id="18"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07773" y="51595"/>
            <a:ext cx="9720072" cy="1499616"/>
          </a:xfrm>
        </p:spPr>
        <p:txBody>
          <a:bodyPr/>
          <a:lstStyle/>
          <a:p>
            <a:r>
              <a:rPr lang="en-US" dirty="0" smtClean="0"/>
              <a:t>How well do you think UNIV103 helped you</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71592456"/>
              </p:ext>
            </p:extLst>
          </p:nvPr>
        </p:nvGraphicFramePr>
        <p:xfrm>
          <a:off x="407773" y="1368140"/>
          <a:ext cx="11232293" cy="4819192"/>
        </p:xfrm>
        <a:graphic>
          <a:graphicData uri="http://schemas.openxmlformats.org/drawingml/2006/table">
            <a:tbl>
              <a:tblPr firstRow="1" bandRow="1">
                <a:tableStyleId>{5C22544A-7EE6-4342-B048-85BDC9FD1C3A}</a:tableStyleId>
              </a:tblPr>
              <a:tblGrid>
                <a:gridCol w="3089189"/>
                <a:gridCol w="1357184"/>
                <a:gridCol w="1357184"/>
                <a:gridCol w="1357184"/>
                <a:gridCol w="1357184"/>
                <a:gridCol w="1357184"/>
                <a:gridCol w="1357184"/>
              </a:tblGrid>
              <a:tr h="769404">
                <a:tc>
                  <a:txBody>
                    <a:bodyPr/>
                    <a:lstStyle/>
                    <a:p>
                      <a:endParaRPr lang="en-US" sz="2000" dirty="0"/>
                    </a:p>
                  </a:txBody>
                  <a:tcPr/>
                </a:tc>
                <a:tc gridSpan="2">
                  <a:txBody>
                    <a:bodyPr/>
                    <a:lstStyle/>
                    <a:p>
                      <a:pPr algn="ctr"/>
                      <a:r>
                        <a:rPr lang="en-US" sz="2000" dirty="0" smtClean="0"/>
                        <a:t>A great deal / A lot</a:t>
                      </a:r>
                      <a:endParaRPr lang="en-US" sz="2000" dirty="0"/>
                    </a:p>
                  </a:txBody>
                  <a:tcPr anchor="ctr"/>
                </a:tc>
                <a:tc hMerge="1">
                  <a:txBody>
                    <a:bodyPr/>
                    <a:lstStyle/>
                    <a:p>
                      <a:pPr algn="ctr"/>
                      <a:endParaRPr lang="en-US" sz="2000" dirty="0"/>
                    </a:p>
                  </a:txBody>
                  <a:tcPr anchor="ctr"/>
                </a:tc>
                <a:tc gridSpan="2">
                  <a:txBody>
                    <a:bodyPr/>
                    <a:lstStyle/>
                    <a:p>
                      <a:pPr algn="ctr"/>
                      <a:r>
                        <a:rPr lang="en-US" sz="2000" dirty="0" smtClean="0"/>
                        <a:t>A moderate amount</a:t>
                      </a:r>
                      <a:endParaRPr lang="en-US" sz="2000" dirty="0"/>
                    </a:p>
                  </a:txBody>
                  <a:tcPr anchor="ctr"/>
                </a:tc>
                <a:tc hMerge="1">
                  <a:txBody>
                    <a:bodyPr/>
                    <a:lstStyle/>
                    <a:p>
                      <a:pPr algn="ctr"/>
                      <a:endParaRPr lang="en-US" sz="2000" dirty="0"/>
                    </a:p>
                  </a:txBody>
                  <a:tcPr anchor="ctr"/>
                </a:tc>
                <a:tc gridSpan="2">
                  <a:txBody>
                    <a:bodyPr/>
                    <a:lstStyle/>
                    <a:p>
                      <a:pPr algn="ctr"/>
                      <a:r>
                        <a:rPr lang="en-US" sz="2000" dirty="0" smtClean="0"/>
                        <a:t>Little /  None at all</a:t>
                      </a:r>
                      <a:endParaRPr lang="en-US" sz="2000" dirty="0"/>
                    </a:p>
                  </a:txBody>
                  <a:tcPr anchor="ctr"/>
                </a:tc>
                <a:tc hMerge="1">
                  <a:txBody>
                    <a:bodyPr/>
                    <a:lstStyle/>
                    <a:p>
                      <a:pPr algn="ctr"/>
                      <a:endParaRPr lang="en-US" sz="2000" dirty="0"/>
                    </a:p>
                  </a:txBody>
                  <a:tcPr anchor="ctr"/>
                </a:tc>
              </a:tr>
              <a:tr h="605656">
                <a:tc>
                  <a:txBody>
                    <a:bodyPr/>
                    <a:lstStyle/>
                    <a:p>
                      <a:endParaRPr lang="en-US" sz="2000" dirty="0"/>
                    </a:p>
                  </a:txBody>
                  <a:tcPr/>
                </a:tc>
                <a:tc>
                  <a:txBody>
                    <a:bodyPr/>
                    <a:lstStyle/>
                    <a:p>
                      <a:pPr algn="ctr"/>
                      <a:r>
                        <a:rPr lang="en-US" sz="1800" b="1" dirty="0" smtClean="0"/>
                        <a:t>Major</a:t>
                      </a:r>
                      <a:endParaRPr lang="en-US" sz="1800" b="1" dirty="0"/>
                    </a:p>
                  </a:txBody>
                  <a:tcPr anchor="ctr"/>
                </a:tc>
                <a:tc>
                  <a:txBody>
                    <a:bodyPr/>
                    <a:lstStyle/>
                    <a:p>
                      <a:pPr algn="ctr"/>
                      <a:r>
                        <a:rPr lang="en-US" sz="1800" b="1" dirty="0" smtClean="0"/>
                        <a:t>Exploratory</a:t>
                      </a:r>
                      <a:endParaRPr lang="en-US" sz="1800" b="1" dirty="0"/>
                    </a:p>
                  </a:txBody>
                  <a:tcPr anchor="ctr"/>
                </a:tc>
                <a:tc>
                  <a:txBody>
                    <a:bodyPr/>
                    <a:lstStyle/>
                    <a:p>
                      <a:pPr algn="ctr"/>
                      <a:r>
                        <a:rPr lang="en-US" sz="1800" b="1" dirty="0" smtClean="0"/>
                        <a:t>Major</a:t>
                      </a:r>
                      <a:endParaRPr lang="en-US" sz="1800" b="1" dirty="0"/>
                    </a:p>
                  </a:txBody>
                  <a:tcPr anchor="ctr"/>
                </a:tc>
                <a:tc>
                  <a:txBody>
                    <a:bodyPr/>
                    <a:lstStyle/>
                    <a:p>
                      <a:pPr algn="ctr"/>
                      <a:r>
                        <a:rPr lang="en-US" sz="1800" b="1" dirty="0" smtClean="0"/>
                        <a:t>Exploratory</a:t>
                      </a:r>
                      <a:endParaRPr lang="en-US" sz="1800" b="1" dirty="0"/>
                    </a:p>
                  </a:txBody>
                  <a:tcPr anchor="ctr"/>
                </a:tc>
                <a:tc>
                  <a:txBody>
                    <a:bodyPr/>
                    <a:lstStyle/>
                    <a:p>
                      <a:pPr algn="ctr"/>
                      <a:r>
                        <a:rPr lang="en-US" sz="1800" b="1" dirty="0" smtClean="0"/>
                        <a:t>Major</a:t>
                      </a:r>
                      <a:endParaRPr lang="en-US" sz="1800" b="1" dirty="0"/>
                    </a:p>
                  </a:txBody>
                  <a:tcPr anchor="ctr"/>
                </a:tc>
                <a:tc>
                  <a:txBody>
                    <a:bodyPr/>
                    <a:lstStyle/>
                    <a:p>
                      <a:pPr algn="ctr"/>
                      <a:r>
                        <a:rPr lang="en-US" sz="1800" b="1" dirty="0" smtClean="0"/>
                        <a:t>Exploratory</a:t>
                      </a:r>
                      <a:endParaRPr lang="en-US" sz="1800" b="1" dirty="0"/>
                    </a:p>
                  </a:txBody>
                  <a:tcPr anchor="ctr"/>
                </a:tc>
              </a:tr>
              <a:tr h="769404">
                <a:tc>
                  <a:txBody>
                    <a:bodyPr/>
                    <a:lstStyle/>
                    <a:p>
                      <a:r>
                        <a:rPr lang="en-US" sz="2000" dirty="0" smtClean="0"/>
                        <a:t>Understand</a:t>
                      </a:r>
                      <a:r>
                        <a:rPr lang="en-US" sz="2000" baseline="0" dirty="0" smtClean="0"/>
                        <a:t> academic expectations at MU</a:t>
                      </a:r>
                      <a:endParaRPr lang="en-US" sz="2000" dirty="0"/>
                    </a:p>
                  </a:txBody>
                  <a:tcPr/>
                </a:tc>
                <a:tc>
                  <a:txBody>
                    <a:bodyPr/>
                    <a:lstStyle/>
                    <a:p>
                      <a:pPr algn="ctr"/>
                      <a:r>
                        <a:rPr lang="en-US" dirty="0" smtClean="0"/>
                        <a:t>61</a:t>
                      </a:r>
                      <a:endParaRPr lang="en-US" dirty="0"/>
                    </a:p>
                  </a:txBody>
                  <a:tcPr anchor="ctr"/>
                </a:tc>
                <a:tc>
                  <a:txBody>
                    <a:bodyPr/>
                    <a:lstStyle/>
                    <a:p>
                      <a:pPr algn="ctr"/>
                      <a:r>
                        <a:rPr lang="en-US" sz="2000" dirty="0" smtClean="0"/>
                        <a:t>45</a:t>
                      </a:r>
                      <a:endParaRPr lang="en-US" sz="2000" dirty="0"/>
                    </a:p>
                  </a:txBody>
                  <a:tcPr anchor="ctr"/>
                </a:tc>
                <a:tc>
                  <a:txBody>
                    <a:bodyPr/>
                    <a:lstStyle/>
                    <a:p>
                      <a:pPr algn="ctr"/>
                      <a:r>
                        <a:rPr lang="en-US" dirty="0" smtClean="0"/>
                        <a:t>21</a:t>
                      </a:r>
                      <a:endParaRPr lang="en-US" dirty="0"/>
                    </a:p>
                  </a:txBody>
                  <a:tcPr anchor="ctr"/>
                </a:tc>
                <a:tc>
                  <a:txBody>
                    <a:bodyPr/>
                    <a:lstStyle/>
                    <a:p>
                      <a:pPr algn="ctr"/>
                      <a:r>
                        <a:rPr lang="en-US" sz="2000" dirty="0" smtClean="0"/>
                        <a:t>33</a:t>
                      </a:r>
                      <a:endParaRPr lang="en-US" sz="2000" dirty="0"/>
                    </a:p>
                  </a:txBody>
                  <a:tcPr anchor="ctr"/>
                </a:tc>
                <a:tc>
                  <a:txBody>
                    <a:bodyPr/>
                    <a:lstStyle/>
                    <a:p>
                      <a:pPr algn="ctr"/>
                      <a:r>
                        <a:rPr lang="en-US" dirty="0" smtClean="0"/>
                        <a:t>18</a:t>
                      </a:r>
                      <a:endParaRPr lang="en-US" dirty="0"/>
                    </a:p>
                  </a:txBody>
                  <a:tcPr anchor="ctr"/>
                </a:tc>
                <a:tc>
                  <a:txBody>
                    <a:bodyPr/>
                    <a:lstStyle/>
                    <a:p>
                      <a:pPr algn="ctr"/>
                      <a:r>
                        <a:rPr lang="en-US" sz="2000" dirty="0" smtClean="0"/>
                        <a:t>22</a:t>
                      </a:r>
                      <a:endParaRPr lang="en-US" sz="2000" dirty="0"/>
                    </a:p>
                  </a:txBody>
                  <a:tcPr anchor="ctr"/>
                </a:tc>
              </a:tr>
              <a:tr h="434880">
                <a:tc>
                  <a:txBody>
                    <a:bodyPr/>
                    <a:lstStyle/>
                    <a:p>
                      <a:r>
                        <a:rPr lang="en-US" sz="2000" dirty="0" smtClean="0"/>
                        <a:t>Succeed academically at MU</a:t>
                      </a:r>
                      <a:endParaRPr lang="en-US" sz="2000" dirty="0"/>
                    </a:p>
                  </a:txBody>
                  <a:tcPr/>
                </a:tc>
                <a:tc>
                  <a:txBody>
                    <a:bodyPr/>
                    <a:lstStyle/>
                    <a:p>
                      <a:pPr algn="ctr"/>
                      <a:r>
                        <a:rPr lang="en-US" dirty="0" smtClean="0"/>
                        <a:t>56</a:t>
                      </a:r>
                      <a:endParaRPr lang="en-US" dirty="0"/>
                    </a:p>
                  </a:txBody>
                  <a:tcPr anchor="ctr"/>
                </a:tc>
                <a:tc>
                  <a:txBody>
                    <a:bodyPr/>
                    <a:lstStyle/>
                    <a:p>
                      <a:pPr algn="ctr"/>
                      <a:r>
                        <a:rPr lang="en-US" sz="2000" dirty="0" smtClean="0"/>
                        <a:t>43</a:t>
                      </a:r>
                      <a:endParaRPr lang="en-US" sz="2000" dirty="0"/>
                    </a:p>
                  </a:txBody>
                  <a:tcPr anchor="ctr"/>
                </a:tc>
                <a:tc>
                  <a:txBody>
                    <a:bodyPr/>
                    <a:lstStyle/>
                    <a:p>
                      <a:pPr algn="ctr"/>
                      <a:r>
                        <a:rPr lang="en-US" dirty="0" smtClean="0"/>
                        <a:t>22</a:t>
                      </a:r>
                      <a:endParaRPr lang="en-US" dirty="0"/>
                    </a:p>
                  </a:txBody>
                  <a:tcPr anchor="ctr"/>
                </a:tc>
                <a:tc>
                  <a:txBody>
                    <a:bodyPr/>
                    <a:lstStyle/>
                    <a:p>
                      <a:pPr algn="ctr"/>
                      <a:r>
                        <a:rPr lang="en-US" sz="2000" dirty="0" smtClean="0"/>
                        <a:t>33</a:t>
                      </a:r>
                      <a:endParaRPr lang="en-US" sz="2000" dirty="0"/>
                    </a:p>
                  </a:txBody>
                  <a:tcPr anchor="ctr"/>
                </a:tc>
                <a:tc>
                  <a:txBody>
                    <a:bodyPr/>
                    <a:lstStyle/>
                    <a:p>
                      <a:pPr algn="ctr"/>
                      <a:r>
                        <a:rPr lang="en-US" dirty="0" smtClean="0"/>
                        <a:t>22</a:t>
                      </a:r>
                      <a:endParaRPr lang="en-US" dirty="0"/>
                    </a:p>
                  </a:txBody>
                  <a:tcPr anchor="ctr"/>
                </a:tc>
                <a:tc>
                  <a:txBody>
                    <a:bodyPr/>
                    <a:lstStyle/>
                    <a:p>
                      <a:pPr algn="ctr"/>
                      <a:r>
                        <a:rPr lang="en-US" sz="2000" dirty="0" smtClean="0"/>
                        <a:t>23</a:t>
                      </a:r>
                      <a:endParaRPr lang="en-US" sz="2000" dirty="0"/>
                    </a:p>
                  </a:txBody>
                  <a:tcPr anchor="ctr"/>
                </a:tc>
              </a:tr>
              <a:tr h="769404">
                <a:tc>
                  <a:txBody>
                    <a:bodyPr/>
                    <a:lstStyle/>
                    <a:p>
                      <a:r>
                        <a:rPr lang="en-US" sz="2000" dirty="0" smtClean="0"/>
                        <a:t>Adjust to the social expectations of MU life</a:t>
                      </a:r>
                      <a:endParaRPr lang="en-US" sz="2000" dirty="0"/>
                    </a:p>
                  </a:txBody>
                  <a:tcPr/>
                </a:tc>
                <a:tc>
                  <a:txBody>
                    <a:bodyPr/>
                    <a:lstStyle/>
                    <a:p>
                      <a:pPr algn="ctr"/>
                      <a:r>
                        <a:rPr lang="en-US" dirty="0" smtClean="0"/>
                        <a:t>58</a:t>
                      </a:r>
                      <a:endParaRPr lang="en-US" dirty="0"/>
                    </a:p>
                  </a:txBody>
                  <a:tcPr anchor="ctr"/>
                </a:tc>
                <a:tc>
                  <a:txBody>
                    <a:bodyPr/>
                    <a:lstStyle/>
                    <a:p>
                      <a:pPr algn="ctr"/>
                      <a:r>
                        <a:rPr lang="en-US" sz="2000" dirty="0" smtClean="0"/>
                        <a:t>47</a:t>
                      </a:r>
                      <a:endParaRPr lang="en-US" sz="2000" dirty="0"/>
                    </a:p>
                  </a:txBody>
                  <a:tcPr anchor="ctr"/>
                </a:tc>
                <a:tc>
                  <a:txBody>
                    <a:bodyPr/>
                    <a:lstStyle/>
                    <a:p>
                      <a:pPr algn="ctr"/>
                      <a:r>
                        <a:rPr lang="en-US" dirty="0" smtClean="0"/>
                        <a:t>15</a:t>
                      </a:r>
                      <a:endParaRPr lang="en-US" dirty="0"/>
                    </a:p>
                  </a:txBody>
                  <a:tcPr anchor="ctr"/>
                </a:tc>
                <a:tc>
                  <a:txBody>
                    <a:bodyPr/>
                    <a:lstStyle/>
                    <a:p>
                      <a:pPr algn="ctr"/>
                      <a:r>
                        <a:rPr lang="en-US" sz="2000" dirty="0" smtClean="0"/>
                        <a:t>27</a:t>
                      </a:r>
                      <a:endParaRPr lang="en-US" sz="2000" dirty="0"/>
                    </a:p>
                  </a:txBody>
                  <a:tcPr anchor="ctr"/>
                </a:tc>
                <a:tc>
                  <a:txBody>
                    <a:bodyPr/>
                    <a:lstStyle/>
                    <a:p>
                      <a:pPr algn="ctr"/>
                      <a:r>
                        <a:rPr lang="en-US" dirty="0" smtClean="0"/>
                        <a:t>27</a:t>
                      </a:r>
                      <a:endParaRPr lang="en-US" dirty="0"/>
                    </a:p>
                  </a:txBody>
                  <a:tcPr anchor="ctr"/>
                </a:tc>
                <a:tc>
                  <a:txBody>
                    <a:bodyPr/>
                    <a:lstStyle/>
                    <a:p>
                      <a:pPr algn="ctr"/>
                      <a:r>
                        <a:rPr lang="en-US" sz="2000" dirty="0" smtClean="0"/>
                        <a:t>27</a:t>
                      </a:r>
                      <a:endParaRPr lang="en-US" sz="2000" dirty="0"/>
                    </a:p>
                  </a:txBody>
                  <a:tcPr anchor="ctr"/>
                </a:tc>
              </a:tr>
              <a:tr h="769404">
                <a:tc>
                  <a:txBody>
                    <a:bodyPr/>
                    <a:lstStyle/>
                    <a:p>
                      <a:r>
                        <a:rPr lang="en-US" sz="2000" dirty="0" smtClean="0"/>
                        <a:t>Identify campus resources that you may have needed</a:t>
                      </a:r>
                      <a:endParaRPr lang="en-US" sz="2000" dirty="0"/>
                    </a:p>
                  </a:txBody>
                  <a:tcPr/>
                </a:tc>
                <a:tc>
                  <a:txBody>
                    <a:bodyPr/>
                    <a:lstStyle/>
                    <a:p>
                      <a:pPr algn="ctr"/>
                      <a:r>
                        <a:rPr lang="en-US" dirty="0" smtClean="0"/>
                        <a:t>75</a:t>
                      </a:r>
                      <a:endParaRPr lang="en-US" dirty="0"/>
                    </a:p>
                  </a:txBody>
                  <a:tcPr anchor="ctr"/>
                </a:tc>
                <a:tc>
                  <a:txBody>
                    <a:bodyPr/>
                    <a:lstStyle/>
                    <a:p>
                      <a:pPr algn="ctr"/>
                      <a:r>
                        <a:rPr lang="en-US" sz="2000" dirty="0" smtClean="0"/>
                        <a:t>67</a:t>
                      </a:r>
                      <a:endParaRPr lang="en-US" sz="2000" dirty="0"/>
                    </a:p>
                  </a:txBody>
                  <a:tcPr anchor="ctr"/>
                </a:tc>
                <a:tc>
                  <a:txBody>
                    <a:bodyPr/>
                    <a:lstStyle/>
                    <a:p>
                      <a:pPr algn="ctr"/>
                      <a:r>
                        <a:rPr lang="en-US" dirty="0" smtClean="0"/>
                        <a:t>13</a:t>
                      </a:r>
                      <a:endParaRPr lang="en-US" dirty="0"/>
                    </a:p>
                  </a:txBody>
                  <a:tcPr anchor="ctr"/>
                </a:tc>
                <a:tc>
                  <a:txBody>
                    <a:bodyPr/>
                    <a:lstStyle/>
                    <a:p>
                      <a:pPr algn="ctr"/>
                      <a:r>
                        <a:rPr lang="en-US" sz="2000" dirty="0" smtClean="0"/>
                        <a:t>27</a:t>
                      </a:r>
                      <a:endParaRPr lang="en-US" sz="2000" dirty="0"/>
                    </a:p>
                  </a:txBody>
                  <a:tcPr anchor="ctr"/>
                </a:tc>
                <a:tc>
                  <a:txBody>
                    <a:bodyPr/>
                    <a:lstStyle/>
                    <a:p>
                      <a:pPr algn="ctr"/>
                      <a:r>
                        <a:rPr lang="en-US" dirty="0" smtClean="0"/>
                        <a:t>12</a:t>
                      </a:r>
                      <a:endParaRPr lang="en-US" dirty="0"/>
                    </a:p>
                  </a:txBody>
                  <a:tcPr anchor="ctr"/>
                </a:tc>
                <a:tc>
                  <a:txBody>
                    <a:bodyPr/>
                    <a:lstStyle/>
                    <a:p>
                      <a:pPr algn="ctr"/>
                      <a:r>
                        <a:rPr lang="en-US" sz="2000" dirty="0" smtClean="0"/>
                        <a:t>7</a:t>
                      </a:r>
                      <a:endParaRPr lang="en-US" sz="2000" dirty="0"/>
                    </a:p>
                  </a:txBody>
                  <a:tcPr anchor="ctr"/>
                </a:tc>
              </a:tr>
              <a:tr h="434880">
                <a:tc>
                  <a:txBody>
                    <a:bodyPr/>
                    <a:lstStyle/>
                    <a:p>
                      <a:r>
                        <a:rPr lang="en-US" sz="2000" dirty="0" smtClean="0"/>
                        <a:t>Feel like you belong at MU</a:t>
                      </a:r>
                      <a:endParaRPr lang="en-US" sz="2000" dirty="0"/>
                    </a:p>
                  </a:txBody>
                  <a:tcPr/>
                </a:tc>
                <a:tc>
                  <a:txBody>
                    <a:bodyPr/>
                    <a:lstStyle/>
                    <a:p>
                      <a:pPr algn="ctr"/>
                      <a:r>
                        <a:rPr lang="en-US" dirty="0" smtClean="0"/>
                        <a:t>60</a:t>
                      </a:r>
                      <a:endParaRPr lang="en-US" dirty="0"/>
                    </a:p>
                  </a:txBody>
                  <a:tcPr anchor="ctr"/>
                </a:tc>
                <a:tc>
                  <a:txBody>
                    <a:bodyPr/>
                    <a:lstStyle/>
                    <a:p>
                      <a:pPr algn="ctr"/>
                      <a:r>
                        <a:rPr lang="en-US" sz="2000" dirty="0" smtClean="0"/>
                        <a:t>50</a:t>
                      </a:r>
                      <a:endParaRPr lang="en-US" sz="2000" dirty="0"/>
                    </a:p>
                  </a:txBody>
                  <a:tcPr anchor="ctr"/>
                </a:tc>
                <a:tc>
                  <a:txBody>
                    <a:bodyPr/>
                    <a:lstStyle/>
                    <a:p>
                      <a:pPr algn="ctr"/>
                      <a:r>
                        <a:rPr lang="en-US" dirty="0" smtClean="0"/>
                        <a:t>21</a:t>
                      </a:r>
                      <a:endParaRPr lang="en-US" dirty="0"/>
                    </a:p>
                  </a:txBody>
                  <a:tcPr anchor="ctr"/>
                </a:tc>
                <a:tc>
                  <a:txBody>
                    <a:bodyPr/>
                    <a:lstStyle/>
                    <a:p>
                      <a:pPr algn="ctr"/>
                      <a:r>
                        <a:rPr lang="en-US" sz="2000" dirty="0" smtClean="0"/>
                        <a:t>22</a:t>
                      </a:r>
                      <a:endParaRPr lang="en-US" sz="2000" dirty="0"/>
                    </a:p>
                  </a:txBody>
                  <a:tcPr anchor="ctr"/>
                </a:tc>
                <a:tc>
                  <a:txBody>
                    <a:bodyPr/>
                    <a:lstStyle/>
                    <a:p>
                      <a:pPr algn="ctr"/>
                      <a:r>
                        <a:rPr lang="en-US" dirty="0" smtClean="0"/>
                        <a:t>19</a:t>
                      </a:r>
                      <a:endParaRPr lang="en-US" dirty="0"/>
                    </a:p>
                  </a:txBody>
                  <a:tcPr anchor="ctr"/>
                </a:tc>
                <a:tc>
                  <a:txBody>
                    <a:bodyPr/>
                    <a:lstStyle/>
                    <a:p>
                      <a:pPr algn="ctr"/>
                      <a:r>
                        <a:rPr lang="en-US" sz="2000" dirty="0" smtClean="0"/>
                        <a:t>27</a:t>
                      </a:r>
                      <a:endParaRPr lang="en-US" sz="2000" dirty="0"/>
                    </a:p>
                  </a:txBody>
                  <a:tcPr anchor="ctr"/>
                </a:tc>
              </a:tr>
            </a:tbl>
          </a:graphicData>
        </a:graphic>
      </p:graphicFrame>
      <p:sp>
        <p:nvSpPr>
          <p:cNvPr id="5" name="Text Placeholder 1"/>
          <p:cNvSpPr txBox="1">
            <a:spLocks/>
          </p:cNvSpPr>
          <p:nvPr/>
        </p:nvSpPr>
        <p:spPr>
          <a:xfrm>
            <a:off x="6679620" y="6187332"/>
            <a:ext cx="5230158" cy="566737"/>
          </a:xfrm>
          <a:prstGeom prst="rect">
            <a:avLst/>
          </a:prstGeom>
        </p:spPr>
        <p:txBody>
          <a:bodyPr vert="horz" lIns="91440" tIns="45720" rIns="91440" bIns="45720" rtlCol="0" anchor="ctr">
            <a:normAutofit/>
          </a:bodyPr>
          <a:lstStyle>
            <a:defPPr>
              <a:defRPr lang="en-US"/>
            </a:defPPr>
            <a:lvl1pPr marL="0" algn="l" defTabSz="457200" rtl="0" eaLnBrk="1" latinLnBrk="0" hangingPunct="1">
              <a:defRPr sz="1000" kern="1200">
                <a:solidFill>
                  <a:schemeClr val="tx1">
                    <a:lumMod val="95000"/>
                    <a:lumOff val="5000"/>
                  </a:schemeClr>
                </a:solidFill>
                <a:latin typeface="+mj-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z="2400" dirty="0" smtClean="0"/>
              <a:t>Fall 2016 UNIV103 End-of-Semester Survey</a:t>
            </a:r>
            <a:endParaRPr lang="en-US" sz="2400" dirty="0"/>
          </a:p>
        </p:txBody>
      </p:sp>
      <p:sp>
        <p:nvSpPr>
          <p:cNvPr id="3" name="Rectangle 2"/>
          <p:cNvSpPr/>
          <p:nvPr/>
        </p:nvSpPr>
        <p:spPr>
          <a:xfrm>
            <a:off x="4868562" y="2767914"/>
            <a:ext cx="1322173" cy="3419418"/>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7593227" y="2767914"/>
            <a:ext cx="1322173" cy="3419418"/>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0317892" y="2767914"/>
            <a:ext cx="1322173" cy="3419418"/>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5086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6"/>
                                        </p:tgtEl>
                                      </p:cBhvr>
                                    </p:animEffect>
                                    <p:set>
                                      <p:cBhvr>
                                        <p:cTn id="10" dur="1" fill="hold">
                                          <p:stCondLst>
                                            <p:cond delay="499"/>
                                          </p:stCondLst>
                                        </p:cTn>
                                        <p:tgtEl>
                                          <p:spTgt spid="6"/>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7"/>
                                        </p:tgtEl>
                                      </p:cBhvr>
                                    </p:animEffect>
                                    <p:set>
                                      <p:cBhvr>
                                        <p:cTn id="13"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skills/topics would be most useful?</a:t>
            </a:r>
            <a:endParaRPr lang="en-US" dirty="0"/>
          </a:p>
        </p:txBody>
      </p:sp>
      <p:sp>
        <p:nvSpPr>
          <p:cNvPr id="4" name="Text Placeholder 3"/>
          <p:cNvSpPr>
            <a:spLocks noGrp="1"/>
          </p:cNvSpPr>
          <p:nvPr>
            <p:ph type="body" idx="1"/>
          </p:nvPr>
        </p:nvSpPr>
        <p:spPr/>
        <p:txBody>
          <a:bodyPr>
            <a:normAutofit/>
          </a:bodyPr>
          <a:lstStyle/>
          <a:p>
            <a:r>
              <a:rPr lang="en-US" sz="3600" u="sng" dirty="0" smtClean="0">
                <a:solidFill>
                  <a:schemeClr val="tx1"/>
                </a:solidFill>
              </a:rPr>
              <a:t>Students w/ Majors</a:t>
            </a:r>
            <a:endParaRPr lang="en-US" sz="3600" u="sng" dirty="0">
              <a:solidFill>
                <a:schemeClr val="tx1"/>
              </a:solidFill>
            </a:endParaRPr>
          </a:p>
        </p:txBody>
      </p:sp>
      <p:sp>
        <p:nvSpPr>
          <p:cNvPr id="3" name="Content Placeholder 2"/>
          <p:cNvSpPr>
            <a:spLocks noGrp="1"/>
          </p:cNvSpPr>
          <p:nvPr>
            <p:ph sz="half" idx="2"/>
          </p:nvPr>
        </p:nvSpPr>
        <p:spPr/>
        <p:txBody>
          <a:bodyPr/>
          <a:lstStyle/>
          <a:p>
            <a:pPr marL="457200" indent="-457200">
              <a:buFont typeface="+mj-lt"/>
              <a:buAutoNum type="arabicParenR"/>
            </a:pPr>
            <a:r>
              <a:rPr lang="en-US" dirty="0" smtClean="0"/>
              <a:t>Time Management Strategies</a:t>
            </a:r>
          </a:p>
          <a:p>
            <a:pPr marL="457200" indent="-457200">
              <a:buFont typeface="+mj-lt"/>
              <a:buAutoNum type="arabicParenR"/>
            </a:pPr>
            <a:r>
              <a:rPr lang="en-US" dirty="0" smtClean="0"/>
              <a:t>Study Skills</a:t>
            </a:r>
          </a:p>
          <a:p>
            <a:pPr marL="457200" indent="-457200">
              <a:buFont typeface="+mj-lt"/>
              <a:buAutoNum type="arabicParenR"/>
            </a:pPr>
            <a:r>
              <a:rPr lang="en-US" dirty="0" smtClean="0"/>
              <a:t>Stress Management Strategies</a:t>
            </a:r>
          </a:p>
          <a:p>
            <a:pPr marL="457200" indent="-457200">
              <a:buFont typeface="+mj-lt"/>
              <a:buAutoNum type="arabicParenR"/>
            </a:pPr>
            <a:r>
              <a:rPr lang="en-US" dirty="0" smtClean="0"/>
              <a:t>Understanding College Expectations</a:t>
            </a:r>
          </a:p>
          <a:p>
            <a:pPr marL="457200" indent="-457200">
              <a:buFont typeface="+mj-lt"/>
              <a:buAutoNum type="arabicParenR"/>
            </a:pPr>
            <a:r>
              <a:rPr lang="en-US" dirty="0" smtClean="0"/>
              <a:t>Career Services / Co-Ops / Internships</a:t>
            </a:r>
          </a:p>
        </p:txBody>
      </p:sp>
      <p:sp>
        <p:nvSpPr>
          <p:cNvPr id="7" name="Rectangle 6"/>
          <p:cNvSpPr/>
          <p:nvPr/>
        </p:nvSpPr>
        <p:spPr>
          <a:xfrm>
            <a:off x="812248" y="2084832"/>
            <a:ext cx="5069568" cy="42245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4"/>
          <p:cNvSpPr>
            <a:spLocks noGrp="1"/>
          </p:cNvSpPr>
          <p:nvPr>
            <p:ph type="body" sz="quarter" idx="3"/>
          </p:nvPr>
        </p:nvSpPr>
        <p:spPr/>
        <p:txBody>
          <a:bodyPr>
            <a:normAutofit/>
          </a:bodyPr>
          <a:lstStyle/>
          <a:p>
            <a:r>
              <a:rPr lang="en-US" sz="3600" u="sng" dirty="0" smtClean="0">
                <a:solidFill>
                  <a:schemeClr val="tx1"/>
                </a:solidFill>
              </a:rPr>
              <a:t>Exploratory Students</a:t>
            </a:r>
            <a:endParaRPr lang="en-US" sz="3600" u="sng" dirty="0">
              <a:solidFill>
                <a:schemeClr val="tx1"/>
              </a:solidFill>
            </a:endParaRPr>
          </a:p>
        </p:txBody>
      </p:sp>
      <p:sp>
        <p:nvSpPr>
          <p:cNvPr id="6" name="Content Placeholder 5"/>
          <p:cNvSpPr>
            <a:spLocks noGrp="1"/>
          </p:cNvSpPr>
          <p:nvPr>
            <p:ph sz="quarter" idx="4"/>
          </p:nvPr>
        </p:nvSpPr>
        <p:spPr>
          <a:xfrm>
            <a:off x="5990887" y="2967788"/>
            <a:ext cx="5624463" cy="3341572"/>
          </a:xfrm>
        </p:spPr>
        <p:txBody>
          <a:bodyPr/>
          <a:lstStyle/>
          <a:p>
            <a:pPr marL="457200" indent="-457200">
              <a:buFont typeface="+mj-lt"/>
              <a:buAutoNum type="arabicParenR"/>
            </a:pPr>
            <a:r>
              <a:rPr lang="en-US" dirty="0" smtClean="0"/>
              <a:t>Time Management Strategies</a:t>
            </a:r>
          </a:p>
          <a:p>
            <a:pPr marL="457200" indent="-457200">
              <a:buFont typeface="+mj-lt"/>
              <a:buAutoNum type="arabicParenR"/>
            </a:pPr>
            <a:r>
              <a:rPr lang="en-US" dirty="0" smtClean="0"/>
              <a:t>Study Skills</a:t>
            </a:r>
          </a:p>
          <a:p>
            <a:pPr marL="457200" indent="-457200">
              <a:buFont typeface="+mj-lt"/>
              <a:buAutoNum type="arabicParenR"/>
            </a:pPr>
            <a:r>
              <a:rPr lang="en-US" dirty="0" smtClean="0"/>
              <a:t>Financial Literacy</a:t>
            </a:r>
          </a:p>
          <a:p>
            <a:pPr marL="128016" lvl="1" indent="0">
              <a:buNone/>
            </a:pPr>
            <a:r>
              <a:rPr lang="en-US" dirty="0"/>
              <a:t> </a:t>
            </a:r>
            <a:r>
              <a:rPr lang="en-US" dirty="0" smtClean="0"/>
              <a:t>     Financial Aid more important than Financial Planning</a:t>
            </a:r>
          </a:p>
          <a:p>
            <a:pPr marL="457200" indent="-457200">
              <a:buFont typeface="+mj-lt"/>
              <a:buAutoNum type="arabicParenR"/>
            </a:pPr>
            <a:r>
              <a:rPr lang="en-US" dirty="0" smtClean="0"/>
              <a:t>Stress Management Strategies</a:t>
            </a:r>
          </a:p>
          <a:p>
            <a:endParaRPr lang="en-US" dirty="0"/>
          </a:p>
        </p:txBody>
      </p:sp>
      <p:sp>
        <p:nvSpPr>
          <p:cNvPr id="8" name="Rectangle 7"/>
          <p:cNvSpPr/>
          <p:nvPr/>
        </p:nvSpPr>
        <p:spPr>
          <a:xfrm>
            <a:off x="5886512" y="2084832"/>
            <a:ext cx="5580558" cy="42245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04585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227715" y="304996"/>
            <a:ext cx="9720072" cy="1499616"/>
          </a:xfrm>
        </p:spPr>
        <p:txBody>
          <a:bodyPr/>
          <a:lstStyle/>
          <a:p>
            <a:r>
              <a:rPr lang="en-US" dirty="0" smtClean="0"/>
              <a:t>resources</a:t>
            </a:r>
            <a:endParaRPr lang="en-US" dirty="0"/>
          </a:p>
        </p:txBody>
      </p:sp>
      <p:sp>
        <p:nvSpPr>
          <p:cNvPr id="5" name="Content Placeholder 4"/>
          <p:cNvSpPr>
            <a:spLocks noGrp="1"/>
          </p:cNvSpPr>
          <p:nvPr>
            <p:ph sz="half" idx="1"/>
          </p:nvPr>
        </p:nvSpPr>
        <p:spPr>
          <a:xfrm>
            <a:off x="332871" y="1804612"/>
            <a:ext cx="3634445" cy="4023360"/>
          </a:xfrm>
          <a:solidFill>
            <a:schemeClr val="accent1">
              <a:lumMod val="20000"/>
              <a:lumOff val="80000"/>
            </a:schemeClr>
          </a:solidFill>
          <a:ln>
            <a:solidFill>
              <a:schemeClr val="tx1"/>
            </a:solidFill>
          </a:ln>
        </p:spPr>
        <p:txBody>
          <a:bodyPr/>
          <a:lstStyle/>
          <a:p>
            <a:r>
              <a:rPr lang="en-US" dirty="0" smtClean="0"/>
              <a:t>TIME MANAGEMENT</a:t>
            </a:r>
            <a:endParaRPr lang="en-US" dirty="0"/>
          </a:p>
        </p:txBody>
      </p:sp>
      <p:sp>
        <p:nvSpPr>
          <p:cNvPr id="6" name="Content Placeholder 5"/>
          <p:cNvSpPr>
            <a:spLocks noGrp="1"/>
          </p:cNvSpPr>
          <p:nvPr>
            <p:ph sz="half" idx="2"/>
          </p:nvPr>
        </p:nvSpPr>
        <p:spPr>
          <a:xfrm>
            <a:off x="4128775" y="1804612"/>
            <a:ext cx="3746114" cy="4023360"/>
          </a:xfrm>
          <a:solidFill>
            <a:schemeClr val="accent1">
              <a:lumMod val="20000"/>
              <a:lumOff val="80000"/>
            </a:schemeClr>
          </a:solidFill>
          <a:ln>
            <a:solidFill>
              <a:schemeClr val="tx1"/>
            </a:solidFill>
          </a:ln>
        </p:spPr>
        <p:txBody>
          <a:bodyPr/>
          <a:lstStyle/>
          <a:p>
            <a:r>
              <a:rPr lang="en-US" dirty="0" smtClean="0"/>
              <a:t>STRESS MANAGEMENT</a:t>
            </a:r>
            <a:endParaRPr lang="en-US" dirty="0"/>
          </a:p>
        </p:txBody>
      </p:sp>
      <p:sp>
        <p:nvSpPr>
          <p:cNvPr id="8" name="Content Placeholder 5"/>
          <p:cNvSpPr txBox="1">
            <a:spLocks/>
          </p:cNvSpPr>
          <p:nvPr/>
        </p:nvSpPr>
        <p:spPr>
          <a:xfrm>
            <a:off x="8036348" y="1804612"/>
            <a:ext cx="3754987" cy="4023360"/>
          </a:xfrm>
          <a:prstGeom prst="rect">
            <a:avLst/>
          </a:prstGeom>
          <a:solidFill>
            <a:schemeClr val="accent1">
              <a:lumMod val="20000"/>
              <a:lumOff val="80000"/>
            </a:schemeClr>
          </a:solidFill>
          <a:ln>
            <a:solidFill>
              <a:schemeClr val="tx1"/>
            </a:solidFill>
          </a:ln>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r>
              <a:rPr lang="en-US" dirty="0" smtClean="0"/>
              <a:t>FINANCIAL LITERACY</a:t>
            </a:r>
            <a:endParaRPr lang="en-US"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41890" y="2686510"/>
            <a:ext cx="3335594" cy="2209831"/>
          </a:xfrm>
          <a:prstGeom prst="rect">
            <a:avLst/>
          </a:prstGeom>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5941" y="2686510"/>
            <a:ext cx="3320784" cy="2209831"/>
          </a:xfrm>
          <a:prstGeom prst="rect">
            <a:avLst/>
          </a:prstGeom>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22758" y="3148488"/>
            <a:ext cx="3552825" cy="1285875"/>
          </a:xfrm>
          <a:prstGeom prst="rect">
            <a:avLst/>
          </a:prstGeom>
        </p:spPr>
      </p:pic>
    </p:spTree>
    <p:extLst>
      <p:ext uri="{BB962C8B-B14F-4D97-AF65-F5344CB8AC3E}">
        <p14:creationId xmlns:p14="http://schemas.microsoft.com/office/powerpoint/2010/main" val="38798474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Final thoughts?</a:t>
            </a:r>
            <a:endParaRPr lang="en-US" dirty="0"/>
          </a:p>
        </p:txBody>
      </p:sp>
      <p:sp>
        <p:nvSpPr>
          <p:cNvPr id="8" name="Text Placeholder 7"/>
          <p:cNvSpPr>
            <a:spLocks noGrp="1"/>
          </p:cNvSpPr>
          <p:nvPr>
            <p:ph type="body" idx="1"/>
          </p:nvPr>
        </p:nvSpPr>
        <p:spPr/>
        <p:txBody>
          <a:bodyPr/>
          <a:lstStyle/>
          <a:p>
            <a:endParaRPr lang="en-US"/>
          </a:p>
        </p:txBody>
      </p:sp>
    </p:spTree>
    <p:extLst>
      <p:ext uri="{BB962C8B-B14F-4D97-AF65-F5344CB8AC3E}">
        <p14:creationId xmlns:p14="http://schemas.microsoft.com/office/powerpoint/2010/main" val="14875521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Category</a:t>
            </a:r>
            <a:endParaRPr lang="en-US" dirty="0"/>
          </a:p>
        </p:txBody>
      </p:sp>
      <p:sp>
        <p:nvSpPr>
          <p:cNvPr id="3" name="Text Placeholder 2"/>
          <p:cNvSpPr>
            <a:spLocks noGrp="1"/>
          </p:cNvSpPr>
          <p:nvPr>
            <p:ph type="body" idx="1"/>
          </p:nvPr>
        </p:nvSpPr>
        <p:spPr/>
        <p:txBody>
          <a:bodyPr/>
          <a:lstStyle/>
          <a:p>
            <a:r>
              <a:rPr lang="en-US" dirty="0" smtClean="0"/>
              <a:t>Students w/ Majors</a:t>
            </a:r>
            <a:endParaRPr lang="en-US" dirty="0"/>
          </a:p>
        </p:txBody>
      </p:sp>
      <p:sp>
        <p:nvSpPr>
          <p:cNvPr id="4" name="Content Placeholder 3"/>
          <p:cNvSpPr>
            <a:spLocks noGrp="1"/>
          </p:cNvSpPr>
          <p:nvPr>
            <p:ph sz="half" idx="2"/>
          </p:nvPr>
        </p:nvSpPr>
        <p:spPr/>
        <p:txBody>
          <a:bodyPr/>
          <a:lstStyle/>
          <a:p>
            <a:r>
              <a:rPr lang="en-US" dirty="0" smtClean="0"/>
              <a:t>Choosing a Minor</a:t>
            </a:r>
          </a:p>
          <a:p>
            <a:r>
              <a:rPr lang="en-US" dirty="0" smtClean="0"/>
              <a:t>Campus Employment</a:t>
            </a:r>
          </a:p>
          <a:p>
            <a:r>
              <a:rPr lang="en-US" dirty="0" smtClean="0"/>
              <a:t>Picking a different major</a:t>
            </a:r>
          </a:p>
          <a:p>
            <a:r>
              <a:rPr lang="en-US" dirty="0" smtClean="0"/>
              <a:t>Roommate Issues</a:t>
            </a:r>
          </a:p>
          <a:p>
            <a:r>
              <a:rPr lang="en-US" dirty="0" smtClean="0"/>
              <a:t>Motivation &amp; Self-Discipline</a:t>
            </a:r>
          </a:p>
          <a:p>
            <a:r>
              <a:rPr lang="en-US" dirty="0" smtClean="0"/>
              <a:t>Healthy Eating</a:t>
            </a:r>
            <a:endParaRPr lang="en-US" dirty="0"/>
          </a:p>
        </p:txBody>
      </p:sp>
      <p:sp>
        <p:nvSpPr>
          <p:cNvPr id="5" name="Text Placeholder 4"/>
          <p:cNvSpPr>
            <a:spLocks noGrp="1"/>
          </p:cNvSpPr>
          <p:nvPr>
            <p:ph type="body" sz="quarter" idx="3"/>
          </p:nvPr>
        </p:nvSpPr>
        <p:spPr/>
        <p:txBody>
          <a:bodyPr/>
          <a:lstStyle/>
          <a:p>
            <a:r>
              <a:rPr lang="en-US" dirty="0" smtClean="0"/>
              <a:t>Exploratory Students</a:t>
            </a:r>
            <a:endParaRPr lang="en-US" dirty="0"/>
          </a:p>
        </p:txBody>
      </p:sp>
      <p:sp>
        <p:nvSpPr>
          <p:cNvPr id="6" name="Content Placeholder 5"/>
          <p:cNvSpPr>
            <a:spLocks noGrp="1"/>
          </p:cNvSpPr>
          <p:nvPr>
            <p:ph sz="quarter" idx="4"/>
          </p:nvPr>
        </p:nvSpPr>
        <p:spPr/>
        <p:txBody>
          <a:bodyPr/>
          <a:lstStyle/>
          <a:p>
            <a:r>
              <a:rPr lang="en-US" dirty="0" smtClean="0"/>
              <a:t>Campus Employment</a:t>
            </a:r>
          </a:p>
          <a:p>
            <a:r>
              <a:rPr lang="en-US" dirty="0" smtClean="0"/>
              <a:t>Computer Skills</a:t>
            </a:r>
          </a:p>
          <a:p>
            <a:r>
              <a:rPr lang="en-US" dirty="0" smtClean="0"/>
              <a:t>Meal Plans</a:t>
            </a:r>
          </a:p>
          <a:p>
            <a:r>
              <a:rPr lang="en-US" dirty="0" smtClean="0"/>
              <a:t>Writing Skills</a:t>
            </a:r>
          </a:p>
          <a:p>
            <a:r>
              <a:rPr lang="en-US" dirty="0" smtClean="0"/>
              <a:t>What to Expect in Future Years</a:t>
            </a:r>
            <a:endParaRPr lang="en-US" dirty="0"/>
          </a:p>
        </p:txBody>
      </p:sp>
    </p:spTree>
    <p:extLst>
      <p:ext uri="{BB962C8B-B14F-4D97-AF65-F5344CB8AC3E}">
        <p14:creationId xmlns:p14="http://schemas.microsoft.com/office/powerpoint/2010/main" val="24476096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477347" y="188997"/>
            <a:ext cx="10416209" cy="984089"/>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Arial"/>
                <a:ea typeface="+mj-ea"/>
                <a:cs typeface="Arial"/>
              </a:defRPr>
            </a:lvl1pPr>
          </a:lstStyle>
          <a:p>
            <a:pPr algn="l"/>
            <a:r>
              <a:rPr lang="en-US" sz="2400" b="1" dirty="0">
                <a:solidFill>
                  <a:schemeClr val="accent2"/>
                </a:solidFill>
              </a:rPr>
              <a:t>During your last year of high school</a:t>
            </a:r>
            <a:r>
              <a:rPr lang="en-US" sz="2400" b="1" dirty="0"/>
              <a:t>, about how many papers, reports, or other writing tasks of the following length did you complete?  </a:t>
            </a:r>
            <a:endParaRPr lang="en-US" sz="1800" b="1" dirty="0"/>
          </a:p>
        </p:txBody>
      </p:sp>
      <p:graphicFrame>
        <p:nvGraphicFramePr>
          <p:cNvPr id="7" name="Chart 6"/>
          <p:cNvGraphicFramePr/>
          <p:nvPr>
            <p:extLst>
              <p:ext uri="{D42A27DB-BD31-4B8C-83A1-F6EECF244321}">
                <p14:modId xmlns:p14="http://schemas.microsoft.com/office/powerpoint/2010/main" val="1481985891"/>
              </p:ext>
            </p:extLst>
          </p:nvPr>
        </p:nvGraphicFramePr>
        <p:xfrm>
          <a:off x="1656522" y="1407191"/>
          <a:ext cx="6374296" cy="472108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6"/>
          <p:cNvSpPr txBox="1">
            <a:spLocks/>
          </p:cNvSpPr>
          <p:nvPr/>
        </p:nvSpPr>
        <p:spPr>
          <a:xfrm>
            <a:off x="6096000" y="6123960"/>
            <a:ext cx="5731933" cy="566737"/>
          </a:xfrm>
          <a:prstGeom prst="rect">
            <a:avLst/>
          </a:prstGeom>
        </p:spPr>
        <p:txBody>
          <a:bodyPr vert="horz" lIns="45720" tIns="45720" rIns="45720" bIns="45720" rtlCol="0" anchor="ctr">
            <a:noAutofit/>
          </a:bodyPr>
          <a:lstStyle>
            <a:lvl1pPr marL="0" indent="0" algn="r"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None/>
              <a:defRPr sz="1800" kern="1200">
                <a:solidFill>
                  <a:schemeClr val="tx1"/>
                </a:solidFill>
                <a:latin typeface="Arial"/>
                <a:ea typeface="+mn-ea"/>
                <a:cs typeface="Arial"/>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r>
              <a:rPr lang="en-US" sz="3600" smtClean="0">
                <a:latin typeface="+mj-lt"/>
              </a:rPr>
              <a:t>Student Perception (BSSE)</a:t>
            </a:r>
            <a:endParaRPr lang="en-US" sz="3600" dirty="0">
              <a:latin typeface="+mj-lt"/>
            </a:endParaRPr>
          </a:p>
        </p:txBody>
      </p:sp>
    </p:spTree>
    <p:extLst>
      <p:ext uri="{BB962C8B-B14F-4D97-AF65-F5344CB8AC3E}">
        <p14:creationId xmlns:p14="http://schemas.microsoft.com/office/powerpoint/2010/main" val="25110648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296562" y="238424"/>
            <a:ext cx="10213177" cy="1143000"/>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Arial"/>
                <a:ea typeface="+mj-ea"/>
                <a:cs typeface="Arial"/>
              </a:defRPr>
            </a:lvl1pPr>
          </a:lstStyle>
          <a:p>
            <a:pPr algn="l"/>
            <a:r>
              <a:rPr lang="en-US" sz="2400" b="1" dirty="0"/>
              <a:t>About how many hours </a:t>
            </a:r>
            <a:r>
              <a:rPr lang="en-US" sz="2400" b="1" dirty="0">
                <a:solidFill>
                  <a:srgbClr val="0070C0"/>
                </a:solidFill>
              </a:rPr>
              <a:t>did you spend </a:t>
            </a:r>
            <a:r>
              <a:rPr lang="en-US" sz="2400" b="1" dirty="0"/>
              <a:t>in a typical 7-day week working for pay?</a:t>
            </a:r>
            <a:endParaRPr lang="en-US" sz="1800" b="1" dirty="0"/>
          </a:p>
        </p:txBody>
      </p:sp>
      <p:graphicFrame>
        <p:nvGraphicFramePr>
          <p:cNvPr id="7" name="Chart 6"/>
          <p:cNvGraphicFramePr/>
          <p:nvPr>
            <p:extLst>
              <p:ext uri="{D42A27DB-BD31-4B8C-83A1-F6EECF244321}">
                <p14:modId xmlns:p14="http://schemas.microsoft.com/office/powerpoint/2010/main" val="3658271296"/>
              </p:ext>
            </p:extLst>
          </p:nvPr>
        </p:nvGraphicFramePr>
        <p:xfrm>
          <a:off x="1309816" y="1235676"/>
          <a:ext cx="10083114" cy="4725509"/>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Placeholder 6"/>
          <p:cNvSpPr>
            <a:spLocks noGrp="1"/>
          </p:cNvSpPr>
          <p:nvPr>
            <p:ph type="body" sz="quarter" idx="10"/>
          </p:nvPr>
        </p:nvSpPr>
        <p:spPr>
          <a:xfrm>
            <a:off x="6279887" y="6178378"/>
            <a:ext cx="5731933" cy="566737"/>
          </a:xfrm>
        </p:spPr>
        <p:txBody>
          <a:bodyPr>
            <a:noAutofit/>
          </a:bodyPr>
          <a:lstStyle/>
          <a:p>
            <a:r>
              <a:rPr lang="en-US" sz="3600" dirty="0">
                <a:latin typeface="+mj-lt"/>
              </a:rPr>
              <a:t>Student </a:t>
            </a:r>
            <a:r>
              <a:rPr lang="en-US" sz="3600" dirty="0" smtClean="0">
                <a:latin typeface="+mj-lt"/>
              </a:rPr>
              <a:t>Self-Report </a:t>
            </a:r>
            <a:r>
              <a:rPr lang="en-US" sz="3600" dirty="0">
                <a:latin typeface="+mj-lt"/>
              </a:rPr>
              <a:t>(</a:t>
            </a:r>
            <a:r>
              <a:rPr lang="en-US" sz="3600" dirty="0" smtClean="0">
                <a:latin typeface="+mj-lt"/>
              </a:rPr>
              <a:t>BSSE &amp; NSSE)</a:t>
            </a:r>
            <a:endParaRPr lang="en-US" sz="3600" dirty="0">
              <a:latin typeface="+mj-lt"/>
            </a:endParaRPr>
          </a:p>
        </p:txBody>
      </p:sp>
    </p:spTree>
    <p:extLst>
      <p:ext uri="{BB962C8B-B14F-4D97-AF65-F5344CB8AC3E}">
        <p14:creationId xmlns:p14="http://schemas.microsoft.com/office/powerpoint/2010/main" val="163943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90033" y="663026"/>
            <a:ext cx="10043375" cy="674914"/>
          </a:xfrm>
        </p:spPr>
        <p:txBody>
          <a:bodyPr>
            <a:normAutofit fontScale="90000"/>
          </a:bodyPr>
          <a:lstStyle/>
          <a:p>
            <a:r>
              <a:rPr lang="en-US" sz="4000" dirty="0"/>
              <a:t>Please rate how often these topics were emphasized/discussed in your UNIV 103 course?</a:t>
            </a:r>
            <a:r>
              <a:rPr lang="en-US" sz="3200" dirty="0"/>
              <a:t/>
            </a:r>
            <a:br>
              <a:rPr lang="en-US" sz="3200" dirty="0"/>
            </a:br>
            <a:endParaRPr lang="en-US" sz="3200" dirty="0"/>
          </a:p>
        </p:txBody>
      </p:sp>
      <p:graphicFrame>
        <p:nvGraphicFramePr>
          <p:cNvPr id="4" name="Content Placeholder 3"/>
          <p:cNvGraphicFramePr>
            <a:graphicFrameLocks noGrp="1"/>
          </p:cNvGraphicFramePr>
          <p:nvPr>
            <p:ph sz="quarter" idx="4294967295"/>
            <p:extLst>
              <p:ext uri="{D42A27DB-BD31-4B8C-83A1-F6EECF244321}">
                <p14:modId xmlns:p14="http://schemas.microsoft.com/office/powerpoint/2010/main" val="3070549892"/>
              </p:ext>
            </p:extLst>
          </p:nvPr>
        </p:nvGraphicFramePr>
        <p:xfrm>
          <a:off x="1290033" y="1561564"/>
          <a:ext cx="9360795" cy="4652509"/>
        </p:xfrm>
        <a:graphic>
          <a:graphicData uri="http://schemas.openxmlformats.org/drawingml/2006/table">
            <a:tbl>
              <a:tblPr firstRow="1" bandRow="1">
                <a:tableStyleId>{5C22544A-7EE6-4342-B048-85BDC9FD1C3A}</a:tableStyleId>
              </a:tblPr>
              <a:tblGrid>
                <a:gridCol w="4145495"/>
                <a:gridCol w="2607650"/>
                <a:gridCol w="2607650"/>
              </a:tblGrid>
              <a:tr h="803622">
                <a:tc>
                  <a:txBody>
                    <a:bodyPr/>
                    <a:lstStyle/>
                    <a:p>
                      <a:endParaRPr lang="en-US" sz="2400" dirty="0"/>
                    </a:p>
                  </a:txBody>
                  <a:tcPr/>
                </a:tc>
                <a:tc>
                  <a:txBody>
                    <a:bodyPr/>
                    <a:lstStyle/>
                    <a:p>
                      <a:pPr algn="ctr"/>
                      <a:r>
                        <a:rPr lang="en-US" sz="2400" dirty="0" smtClean="0"/>
                        <a:t>Major</a:t>
                      </a:r>
                      <a:r>
                        <a:rPr lang="en-US" sz="2400" baseline="0" dirty="0" smtClean="0"/>
                        <a:t> Students</a:t>
                      </a:r>
                      <a:endParaRPr lang="en-US" sz="2400" dirty="0"/>
                    </a:p>
                  </a:txBody>
                  <a:tcPr anchor="ctr"/>
                </a:tc>
                <a:tc>
                  <a:txBody>
                    <a:bodyPr/>
                    <a:lstStyle/>
                    <a:p>
                      <a:pPr algn="ctr"/>
                      <a:r>
                        <a:rPr lang="en-US" sz="2400" dirty="0" smtClean="0"/>
                        <a:t>Exploratory Students</a:t>
                      </a:r>
                      <a:endParaRPr lang="en-US" sz="2400" dirty="0"/>
                    </a:p>
                  </a:txBody>
                  <a:tcPr anchor="ctr"/>
                </a:tc>
              </a:tr>
              <a:tr h="535748">
                <a:tc>
                  <a:txBody>
                    <a:bodyPr/>
                    <a:lstStyle/>
                    <a:p>
                      <a:endParaRPr lang="en-US" sz="2400" dirty="0"/>
                    </a:p>
                  </a:txBody>
                  <a:tcPr/>
                </a:tc>
                <a:tc gridSpan="2">
                  <a:txBody>
                    <a:bodyPr/>
                    <a:lstStyle/>
                    <a:p>
                      <a:pPr algn="ctr"/>
                      <a:r>
                        <a:rPr lang="en-US" sz="2400" dirty="0" smtClean="0"/>
                        <a:t>Percent that answered at least one class</a:t>
                      </a:r>
                      <a:endParaRPr lang="en-US" sz="2400" dirty="0"/>
                    </a:p>
                  </a:txBody>
                  <a:tcPr anchor="ctr">
                    <a:lnR w="12700" cap="flat" cmpd="sng" algn="ctr">
                      <a:solidFill>
                        <a:schemeClr val="tx1"/>
                      </a:solidFill>
                      <a:prstDash val="solid"/>
                      <a:round/>
                      <a:headEnd type="none" w="med" len="med"/>
                      <a:tailEnd type="none" w="med" len="med"/>
                    </a:lnR>
                  </a:tcPr>
                </a:tc>
                <a:tc hMerge="1">
                  <a:txBody>
                    <a:bodyPr/>
                    <a:lstStyle/>
                    <a:p>
                      <a:pPr algn="ctr"/>
                      <a:endParaRPr lang="en-US" dirty="0"/>
                    </a:p>
                  </a:txBody>
                  <a:tcPr anchor="ctr"/>
                </a:tc>
              </a:tr>
              <a:tr h="470543">
                <a:tc>
                  <a:txBody>
                    <a:bodyPr/>
                    <a:lstStyle/>
                    <a:p>
                      <a:r>
                        <a:rPr lang="en-US" sz="2000" dirty="0" smtClean="0"/>
                        <a:t>Advising and Registration</a:t>
                      </a:r>
                      <a:endParaRPr lang="en-US" sz="2000" dirty="0"/>
                    </a:p>
                  </a:txBody>
                  <a:tcPr/>
                </a:tc>
                <a:tc>
                  <a:txBody>
                    <a:bodyPr/>
                    <a:lstStyle/>
                    <a:p>
                      <a:pPr algn="ctr"/>
                      <a:r>
                        <a:rPr lang="en-US" sz="1800" dirty="0" smtClean="0"/>
                        <a:t>98*</a:t>
                      </a:r>
                      <a:endParaRPr lang="en-US" sz="1800" dirty="0"/>
                    </a:p>
                  </a:txBody>
                  <a:tcPr anchor="ctr"/>
                </a:tc>
                <a:tc>
                  <a:txBody>
                    <a:bodyPr/>
                    <a:lstStyle/>
                    <a:p>
                      <a:pPr algn="ctr"/>
                      <a:r>
                        <a:rPr lang="en-US" sz="1800" dirty="0" smtClean="0"/>
                        <a:t>100*</a:t>
                      </a:r>
                      <a:endParaRPr lang="en-US" sz="1800" dirty="0"/>
                    </a:p>
                  </a:txBody>
                  <a:tcPr anchor="ctr"/>
                </a:tc>
              </a:tr>
              <a:tr h="470543">
                <a:tc>
                  <a:txBody>
                    <a:bodyPr/>
                    <a:lstStyle/>
                    <a:p>
                      <a:r>
                        <a:rPr lang="en-US" sz="2000" dirty="0" smtClean="0"/>
                        <a:t>Note-taking Skills</a:t>
                      </a:r>
                      <a:endParaRPr lang="en-US" sz="2000" dirty="0"/>
                    </a:p>
                  </a:txBody>
                  <a:tcPr/>
                </a:tc>
                <a:tc>
                  <a:txBody>
                    <a:bodyPr/>
                    <a:lstStyle/>
                    <a:p>
                      <a:pPr algn="ctr"/>
                      <a:r>
                        <a:rPr lang="en-US" sz="1800" dirty="0" smtClean="0"/>
                        <a:t>75*</a:t>
                      </a:r>
                      <a:endParaRPr lang="en-US" sz="1800" dirty="0"/>
                    </a:p>
                  </a:txBody>
                  <a:tcPr anchor="ctr"/>
                </a:tc>
                <a:tc>
                  <a:txBody>
                    <a:bodyPr/>
                    <a:lstStyle/>
                    <a:p>
                      <a:pPr algn="ctr"/>
                      <a:r>
                        <a:rPr lang="en-US" sz="1800" dirty="0" smtClean="0"/>
                        <a:t>61</a:t>
                      </a:r>
                      <a:endParaRPr lang="en-US" sz="1800" dirty="0"/>
                    </a:p>
                  </a:txBody>
                  <a:tcPr anchor="ctr"/>
                </a:tc>
              </a:tr>
              <a:tr h="470543">
                <a:tc>
                  <a:txBody>
                    <a:bodyPr/>
                    <a:lstStyle/>
                    <a:p>
                      <a:r>
                        <a:rPr lang="en-US" sz="2000" dirty="0" smtClean="0"/>
                        <a:t>Reading Comprehension Skills</a:t>
                      </a:r>
                      <a:endParaRPr lang="en-US" sz="2000" dirty="0"/>
                    </a:p>
                  </a:txBody>
                  <a:tcPr/>
                </a:tc>
                <a:tc>
                  <a:txBody>
                    <a:bodyPr/>
                    <a:lstStyle/>
                    <a:p>
                      <a:pPr algn="ctr"/>
                      <a:r>
                        <a:rPr lang="en-US" sz="1800" dirty="0" smtClean="0"/>
                        <a:t>65*</a:t>
                      </a:r>
                      <a:endParaRPr lang="en-US" sz="1800" dirty="0"/>
                    </a:p>
                  </a:txBody>
                  <a:tcPr anchor="ctr"/>
                </a:tc>
                <a:tc>
                  <a:txBody>
                    <a:bodyPr/>
                    <a:lstStyle/>
                    <a:p>
                      <a:pPr algn="ctr"/>
                      <a:r>
                        <a:rPr lang="en-US" sz="1800" dirty="0" smtClean="0"/>
                        <a:t>66*</a:t>
                      </a:r>
                      <a:endParaRPr lang="en-US" sz="1800" dirty="0"/>
                    </a:p>
                  </a:txBody>
                  <a:tcPr anchor="ctr"/>
                </a:tc>
              </a:tr>
              <a:tr h="470543">
                <a:tc>
                  <a:txBody>
                    <a:bodyPr/>
                    <a:lstStyle/>
                    <a:p>
                      <a:r>
                        <a:rPr lang="en-US" sz="2000" dirty="0" smtClean="0"/>
                        <a:t>Study Skills</a:t>
                      </a:r>
                      <a:endParaRPr lang="en-US" sz="2000" dirty="0"/>
                    </a:p>
                  </a:txBody>
                  <a:tcPr/>
                </a:tc>
                <a:tc>
                  <a:txBody>
                    <a:bodyPr/>
                    <a:lstStyle/>
                    <a:p>
                      <a:pPr algn="ctr"/>
                      <a:r>
                        <a:rPr lang="en-US" sz="1800" dirty="0" smtClean="0"/>
                        <a:t>82*</a:t>
                      </a:r>
                      <a:endParaRPr lang="en-US" sz="1800" dirty="0"/>
                    </a:p>
                  </a:txBody>
                  <a:tcPr anchor="ctr"/>
                </a:tc>
                <a:tc>
                  <a:txBody>
                    <a:bodyPr/>
                    <a:lstStyle/>
                    <a:p>
                      <a:pPr algn="ctr"/>
                      <a:r>
                        <a:rPr lang="en-US" sz="1800" dirty="0" smtClean="0"/>
                        <a:t>70</a:t>
                      </a:r>
                      <a:endParaRPr lang="en-US" sz="1800" dirty="0"/>
                    </a:p>
                  </a:txBody>
                  <a:tcPr anchor="ctr"/>
                </a:tc>
              </a:tr>
              <a:tr h="470543">
                <a:tc>
                  <a:txBody>
                    <a:bodyPr/>
                    <a:lstStyle/>
                    <a:p>
                      <a:r>
                        <a:rPr lang="en-US" sz="2000" dirty="0" smtClean="0"/>
                        <a:t>Meaning and Use of Syllabi</a:t>
                      </a:r>
                      <a:endParaRPr lang="en-US" sz="2000" dirty="0"/>
                    </a:p>
                  </a:txBody>
                  <a:tcPr/>
                </a:tc>
                <a:tc>
                  <a:txBody>
                    <a:bodyPr/>
                    <a:lstStyle/>
                    <a:p>
                      <a:pPr algn="ctr"/>
                      <a:r>
                        <a:rPr lang="en-US" sz="1800" dirty="0" smtClean="0"/>
                        <a:t>84*</a:t>
                      </a:r>
                      <a:endParaRPr lang="en-US" sz="1800" dirty="0"/>
                    </a:p>
                  </a:txBody>
                  <a:tcPr anchor="ctr"/>
                </a:tc>
                <a:tc>
                  <a:txBody>
                    <a:bodyPr/>
                    <a:lstStyle/>
                    <a:p>
                      <a:pPr algn="ctr"/>
                      <a:r>
                        <a:rPr lang="en-US" sz="1800" dirty="0" smtClean="0"/>
                        <a:t>82</a:t>
                      </a:r>
                      <a:endParaRPr lang="en-US" sz="1800" dirty="0"/>
                    </a:p>
                  </a:txBody>
                  <a:tcPr anchor="ctr"/>
                </a:tc>
              </a:tr>
              <a:tr h="470543">
                <a:tc>
                  <a:txBody>
                    <a:bodyPr/>
                    <a:lstStyle/>
                    <a:p>
                      <a:r>
                        <a:rPr lang="en-US" sz="2000" dirty="0" smtClean="0"/>
                        <a:t>Test-taking Skills</a:t>
                      </a:r>
                      <a:endParaRPr lang="en-US" sz="2000" dirty="0"/>
                    </a:p>
                  </a:txBody>
                  <a:tcPr/>
                </a:tc>
                <a:tc>
                  <a:txBody>
                    <a:bodyPr/>
                    <a:lstStyle/>
                    <a:p>
                      <a:pPr algn="ctr"/>
                      <a:r>
                        <a:rPr lang="en-US" sz="1800" dirty="0" smtClean="0"/>
                        <a:t>64*</a:t>
                      </a:r>
                      <a:endParaRPr lang="en-US" sz="1800" dirty="0"/>
                    </a:p>
                  </a:txBody>
                  <a:tcPr anchor="ctr"/>
                </a:tc>
                <a:tc>
                  <a:txBody>
                    <a:bodyPr/>
                    <a:lstStyle/>
                    <a:p>
                      <a:pPr algn="ctr"/>
                      <a:r>
                        <a:rPr lang="en-US" sz="1800" dirty="0" smtClean="0"/>
                        <a:t>54</a:t>
                      </a:r>
                      <a:endParaRPr lang="en-US" sz="1800" dirty="0"/>
                    </a:p>
                  </a:txBody>
                  <a:tcPr anchor="ctr"/>
                </a:tc>
              </a:tr>
              <a:tr h="470543">
                <a:tc>
                  <a:txBody>
                    <a:bodyPr/>
                    <a:lstStyle/>
                    <a:p>
                      <a:r>
                        <a:rPr lang="en-US" sz="2000" dirty="0" smtClean="0"/>
                        <a:t>Understanding College Expectations</a:t>
                      </a:r>
                      <a:endParaRPr lang="en-US" sz="2000" dirty="0"/>
                    </a:p>
                  </a:txBody>
                  <a:tcPr/>
                </a:tc>
                <a:tc>
                  <a:txBody>
                    <a:bodyPr/>
                    <a:lstStyle/>
                    <a:p>
                      <a:pPr algn="ctr"/>
                      <a:r>
                        <a:rPr lang="en-US" sz="1800" dirty="0" smtClean="0"/>
                        <a:t>92*</a:t>
                      </a:r>
                      <a:endParaRPr lang="en-US" sz="1800" dirty="0"/>
                    </a:p>
                  </a:txBody>
                  <a:tcPr anchor="ctr"/>
                </a:tc>
                <a:tc>
                  <a:txBody>
                    <a:bodyPr/>
                    <a:lstStyle/>
                    <a:p>
                      <a:pPr algn="ctr"/>
                      <a:r>
                        <a:rPr lang="en-US" sz="1800" dirty="0" smtClean="0"/>
                        <a:t>91*</a:t>
                      </a:r>
                      <a:endParaRPr lang="en-US" sz="1800" dirty="0"/>
                    </a:p>
                  </a:txBody>
                  <a:tcPr anchor="ctr"/>
                </a:tc>
              </a:tr>
            </a:tbl>
          </a:graphicData>
        </a:graphic>
      </p:graphicFrame>
      <p:sp>
        <p:nvSpPr>
          <p:cNvPr id="3" name="TextBox 2"/>
          <p:cNvSpPr txBox="1"/>
          <p:nvPr/>
        </p:nvSpPr>
        <p:spPr>
          <a:xfrm>
            <a:off x="7929113" y="6437697"/>
            <a:ext cx="3579826" cy="369332"/>
          </a:xfrm>
          <a:prstGeom prst="rect">
            <a:avLst/>
          </a:prstGeom>
          <a:noFill/>
        </p:spPr>
        <p:txBody>
          <a:bodyPr wrap="none" rtlCol="0">
            <a:spAutoFit/>
          </a:bodyPr>
          <a:lstStyle/>
          <a:p>
            <a:r>
              <a:rPr lang="en-US" dirty="0"/>
              <a:t>*&gt;25% responded 3 or more classes</a:t>
            </a:r>
          </a:p>
        </p:txBody>
      </p:sp>
      <p:sp>
        <p:nvSpPr>
          <p:cNvPr id="5" name="Rectangle 4"/>
          <p:cNvSpPr/>
          <p:nvPr/>
        </p:nvSpPr>
        <p:spPr>
          <a:xfrm>
            <a:off x="8075053" y="2936383"/>
            <a:ext cx="2575775" cy="327769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0131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17385" y="212664"/>
            <a:ext cx="8723870" cy="1143000"/>
          </a:xfrm>
        </p:spPr>
        <p:txBody>
          <a:bodyPr>
            <a:noAutofit/>
          </a:bodyPr>
          <a:lstStyle/>
          <a:p>
            <a:pPr algn="l"/>
            <a:r>
              <a:rPr lang="en-US" sz="4800" dirty="0"/>
              <a:t>Millersville as Students’ First Choice </a:t>
            </a:r>
          </a:p>
        </p:txBody>
      </p:sp>
      <p:sp>
        <p:nvSpPr>
          <p:cNvPr id="7" name="Text Placeholder 6"/>
          <p:cNvSpPr>
            <a:spLocks noGrp="1"/>
          </p:cNvSpPr>
          <p:nvPr>
            <p:ph type="body" sz="quarter" idx="10"/>
          </p:nvPr>
        </p:nvSpPr>
        <p:spPr>
          <a:xfrm>
            <a:off x="6096000" y="6123960"/>
            <a:ext cx="5731933" cy="566737"/>
          </a:xfrm>
        </p:spPr>
        <p:txBody>
          <a:bodyPr>
            <a:noAutofit/>
          </a:bodyPr>
          <a:lstStyle/>
          <a:p>
            <a:r>
              <a:rPr lang="en-US" sz="3600" dirty="0">
                <a:latin typeface="+mj-lt"/>
              </a:rPr>
              <a:t>Student Perception (BSSE)</a:t>
            </a:r>
          </a:p>
        </p:txBody>
      </p:sp>
      <p:graphicFrame>
        <p:nvGraphicFramePr>
          <p:cNvPr id="3" name="Chart 2"/>
          <p:cNvGraphicFramePr/>
          <p:nvPr>
            <p:extLst>
              <p:ext uri="{D42A27DB-BD31-4B8C-83A1-F6EECF244321}">
                <p14:modId xmlns:p14="http://schemas.microsoft.com/office/powerpoint/2010/main" val="2570681225"/>
              </p:ext>
            </p:extLst>
          </p:nvPr>
        </p:nvGraphicFramePr>
        <p:xfrm>
          <a:off x="4038600" y="1488102"/>
          <a:ext cx="4114800" cy="393192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5372444" y="5587325"/>
            <a:ext cx="970137" cy="369332"/>
          </a:xfrm>
          <a:prstGeom prst="rect">
            <a:avLst/>
          </a:prstGeom>
          <a:noFill/>
        </p:spPr>
        <p:txBody>
          <a:bodyPr wrap="none" rtlCol="0">
            <a:spAutoFit/>
          </a:bodyPr>
          <a:lstStyle/>
          <a:p>
            <a:r>
              <a:rPr lang="en-US" b="1" dirty="0"/>
              <a:t>(n=813)</a:t>
            </a:r>
          </a:p>
        </p:txBody>
      </p:sp>
    </p:spTree>
    <p:extLst>
      <p:ext uri="{BB962C8B-B14F-4D97-AF65-F5344CB8AC3E}">
        <p14:creationId xmlns:p14="http://schemas.microsoft.com/office/powerpoint/2010/main" val="34039351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90033" y="663026"/>
            <a:ext cx="10043375" cy="674914"/>
          </a:xfrm>
        </p:spPr>
        <p:txBody>
          <a:bodyPr>
            <a:normAutofit fontScale="90000"/>
          </a:bodyPr>
          <a:lstStyle/>
          <a:p>
            <a:r>
              <a:rPr lang="en-US" sz="4000" dirty="0"/>
              <a:t>Please rate how often these topics were emphasized/discussed in your UNIV 103 course?</a:t>
            </a:r>
            <a:r>
              <a:rPr lang="en-US" sz="3200" dirty="0"/>
              <a:t/>
            </a:r>
            <a:br>
              <a:rPr lang="en-US" sz="3200" dirty="0"/>
            </a:br>
            <a:endParaRPr lang="en-US" sz="3200" dirty="0"/>
          </a:p>
        </p:txBody>
      </p:sp>
      <p:graphicFrame>
        <p:nvGraphicFramePr>
          <p:cNvPr id="4" name="Content Placeholder 3"/>
          <p:cNvGraphicFramePr>
            <a:graphicFrameLocks noGrp="1"/>
          </p:cNvGraphicFramePr>
          <p:nvPr>
            <p:ph sz="quarter" idx="4294967295"/>
            <p:extLst>
              <p:ext uri="{D42A27DB-BD31-4B8C-83A1-F6EECF244321}">
                <p14:modId xmlns:p14="http://schemas.microsoft.com/office/powerpoint/2010/main" val="3986398883"/>
              </p:ext>
            </p:extLst>
          </p:nvPr>
        </p:nvGraphicFramePr>
        <p:xfrm>
          <a:off x="1290033" y="1561564"/>
          <a:ext cx="9360795" cy="4652509"/>
        </p:xfrm>
        <a:graphic>
          <a:graphicData uri="http://schemas.openxmlformats.org/drawingml/2006/table">
            <a:tbl>
              <a:tblPr firstRow="1" bandRow="1">
                <a:tableStyleId>{5C22544A-7EE6-4342-B048-85BDC9FD1C3A}</a:tableStyleId>
              </a:tblPr>
              <a:tblGrid>
                <a:gridCol w="4145495"/>
                <a:gridCol w="2607650"/>
                <a:gridCol w="2607650"/>
              </a:tblGrid>
              <a:tr h="803622">
                <a:tc>
                  <a:txBody>
                    <a:bodyPr/>
                    <a:lstStyle/>
                    <a:p>
                      <a:endParaRPr lang="en-US" sz="2400" dirty="0"/>
                    </a:p>
                  </a:txBody>
                  <a:tcPr/>
                </a:tc>
                <a:tc>
                  <a:txBody>
                    <a:bodyPr/>
                    <a:lstStyle/>
                    <a:p>
                      <a:pPr algn="ctr"/>
                      <a:r>
                        <a:rPr lang="en-US" sz="2400" dirty="0" smtClean="0"/>
                        <a:t>Major</a:t>
                      </a:r>
                      <a:r>
                        <a:rPr lang="en-US" sz="2400" baseline="0" dirty="0" smtClean="0"/>
                        <a:t> Students</a:t>
                      </a:r>
                      <a:endParaRPr lang="en-US" sz="2400" dirty="0"/>
                    </a:p>
                  </a:txBody>
                  <a:tcPr anchor="ctr"/>
                </a:tc>
                <a:tc>
                  <a:txBody>
                    <a:bodyPr/>
                    <a:lstStyle/>
                    <a:p>
                      <a:pPr algn="ctr"/>
                      <a:r>
                        <a:rPr lang="en-US" sz="2400" dirty="0" smtClean="0"/>
                        <a:t>Exploratory Students</a:t>
                      </a:r>
                      <a:endParaRPr lang="en-US" sz="2400" dirty="0"/>
                    </a:p>
                  </a:txBody>
                  <a:tcPr anchor="ctr"/>
                </a:tc>
              </a:tr>
              <a:tr h="535748">
                <a:tc>
                  <a:txBody>
                    <a:bodyPr/>
                    <a:lstStyle/>
                    <a:p>
                      <a:endParaRPr lang="en-US" sz="2400" dirty="0"/>
                    </a:p>
                  </a:txBody>
                  <a:tcPr/>
                </a:tc>
                <a:tc gridSpan="2">
                  <a:txBody>
                    <a:bodyPr/>
                    <a:lstStyle/>
                    <a:p>
                      <a:pPr algn="ctr"/>
                      <a:r>
                        <a:rPr lang="en-US" sz="2400" dirty="0" smtClean="0"/>
                        <a:t>Percent that answered at least one class</a:t>
                      </a:r>
                      <a:endParaRPr lang="en-US" sz="2400" dirty="0"/>
                    </a:p>
                  </a:txBody>
                  <a:tcPr anchor="ctr">
                    <a:lnR w="12700" cap="flat" cmpd="sng" algn="ctr">
                      <a:noFill/>
                      <a:prstDash val="solid"/>
                      <a:round/>
                      <a:headEnd type="none" w="med" len="med"/>
                      <a:tailEnd type="none" w="med" len="med"/>
                    </a:lnR>
                  </a:tcPr>
                </a:tc>
                <a:tc hMerge="1">
                  <a:txBody>
                    <a:bodyPr/>
                    <a:lstStyle/>
                    <a:p>
                      <a:pPr algn="ctr"/>
                      <a:endParaRPr lang="en-US" dirty="0"/>
                    </a:p>
                  </a:txBody>
                  <a:tcPr anchor="ctr"/>
                </a:tc>
              </a:tr>
              <a:tr h="470543">
                <a:tc>
                  <a:txBody>
                    <a:bodyPr/>
                    <a:lstStyle/>
                    <a:p>
                      <a:r>
                        <a:rPr lang="en-US" sz="2000" dirty="0" smtClean="0"/>
                        <a:t>AOD</a:t>
                      </a:r>
                      <a:endParaRPr lang="en-US" sz="2000" dirty="0"/>
                    </a:p>
                  </a:txBody>
                  <a:tcPr/>
                </a:tc>
                <a:tc>
                  <a:txBody>
                    <a:bodyPr/>
                    <a:lstStyle/>
                    <a:p>
                      <a:pPr algn="ctr"/>
                      <a:r>
                        <a:rPr lang="en-US" sz="1800" dirty="0" smtClean="0"/>
                        <a:t>78*</a:t>
                      </a:r>
                      <a:endParaRPr lang="en-US" sz="1800" dirty="0"/>
                    </a:p>
                  </a:txBody>
                  <a:tcPr anchor="ctr"/>
                </a:tc>
                <a:tc>
                  <a:txBody>
                    <a:bodyPr/>
                    <a:lstStyle/>
                    <a:p>
                      <a:pPr algn="ctr"/>
                      <a:r>
                        <a:rPr lang="en-US" sz="1800" dirty="0" smtClean="0"/>
                        <a:t>81*</a:t>
                      </a:r>
                      <a:endParaRPr lang="en-US" sz="1800" dirty="0"/>
                    </a:p>
                  </a:txBody>
                  <a:tcPr anchor="ctr"/>
                </a:tc>
              </a:tr>
              <a:tr h="470543">
                <a:tc>
                  <a:txBody>
                    <a:bodyPr/>
                    <a:lstStyle/>
                    <a:p>
                      <a:r>
                        <a:rPr lang="en-US" sz="2000" dirty="0" smtClean="0"/>
                        <a:t>Campus Safety</a:t>
                      </a:r>
                      <a:endParaRPr lang="en-US" sz="2000" dirty="0"/>
                    </a:p>
                  </a:txBody>
                  <a:tcPr/>
                </a:tc>
                <a:tc>
                  <a:txBody>
                    <a:bodyPr/>
                    <a:lstStyle/>
                    <a:p>
                      <a:pPr algn="ctr"/>
                      <a:r>
                        <a:rPr lang="en-US" sz="1800" dirty="0" smtClean="0"/>
                        <a:t>76*</a:t>
                      </a:r>
                      <a:endParaRPr lang="en-US" sz="1800" dirty="0"/>
                    </a:p>
                  </a:txBody>
                  <a:tcPr anchor="ctr"/>
                </a:tc>
                <a:tc>
                  <a:txBody>
                    <a:bodyPr/>
                    <a:lstStyle/>
                    <a:p>
                      <a:pPr algn="ctr"/>
                      <a:r>
                        <a:rPr lang="en-US" sz="1800" dirty="0" smtClean="0"/>
                        <a:t>70</a:t>
                      </a:r>
                      <a:endParaRPr lang="en-US" sz="1800" dirty="0"/>
                    </a:p>
                  </a:txBody>
                  <a:tcPr anchor="ctr"/>
                </a:tc>
              </a:tr>
              <a:tr h="470543">
                <a:tc>
                  <a:txBody>
                    <a:bodyPr/>
                    <a:lstStyle/>
                    <a:p>
                      <a:r>
                        <a:rPr lang="en-US" sz="2000" dirty="0" smtClean="0"/>
                        <a:t>Financial Literacy &amp; Planning</a:t>
                      </a:r>
                      <a:endParaRPr lang="en-US" sz="2000" dirty="0"/>
                    </a:p>
                  </a:txBody>
                  <a:tcPr/>
                </a:tc>
                <a:tc>
                  <a:txBody>
                    <a:bodyPr/>
                    <a:lstStyle/>
                    <a:p>
                      <a:pPr algn="ctr"/>
                      <a:r>
                        <a:rPr lang="en-US" sz="1800" dirty="0" smtClean="0"/>
                        <a:t>72*</a:t>
                      </a:r>
                      <a:endParaRPr lang="en-US" sz="1800" dirty="0"/>
                    </a:p>
                  </a:txBody>
                  <a:tcPr anchor="ctr"/>
                </a:tc>
                <a:tc>
                  <a:txBody>
                    <a:bodyPr/>
                    <a:lstStyle/>
                    <a:p>
                      <a:pPr algn="ctr"/>
                      <a:r>
                        <a:rPr lang="en-US" sz="1800" dirty="0" smtClean="0"/>
                        <a:t>65</a:t>
                      </a:r>
                      <a:endParaRPr lang="en-US" sz="1800" dirty="0"/>
                    </a:p>
                  </a:txBody>
                  <a:tcPr anchor="ctr"/>
                </a:tc>
              </a:tr>
              <a:tr h="470543">
                <a:tc>
                  <a:txBody>
                    <a:bodyPr/>
                    <a:lstStyle/>
                    <a:p>
                      <a:r>
                        <a:rPr lang="en-US" sz="2000" dirty="0" smtClean="0"/>
                        <a:t>Mental Health Awareness</a:t>
                      </a:r>
                      <a:endParaRPr lang="en-US" sz="2000" dirty="0"/>
                    </a:p>
                  </a:txBody>
                  <a:tcPr/>
                </a:tc>
                <a:tc>
                  <a:txBody>
                    <a:bodyPr/>
                    <a:lstStyle/>
                    <a:p>
                      <a:pPr algn="ctr"/>
                      <a:r>
                        <a:rPr lang="en-US" sz="1800" dirty="0" smtClean="0"/>
                        <a:t>74*</a:t>
                      </a:r>
                      <a:endParaRPr lang="en-US" sz="1800" dirty="0"/>
                    </a:p>
                  </a:txBody>
                  <a:tcPr anchor="ctr"/>
                </a:tc>
                <a:tc>
                  <a:txBody>
                    <a:bodyPr/>
                    <a:lstStyle/>
                    <a:p>
                      <a:pPr algn="ctr"/>
                      <a:r>
                        <a:rPr lang="en-US" sz="1800" dirty="0" smtClean="0"/>
                        <a:t>61</a:t>
                      </a:r>
                      <a:endParaRPr lang="en-US" sz="1800" dirty="0"/>
                    </a:p>
                  </a:txBody>
                  <a:tcPr anchor="ctr"/>
                </a:tc>
              </a:tr>
              <a:tr h="470543">
                <a:tc>
                  <a:txBody>
                    <a:bodyPr/>
                    <a:lstStyle/>
                    <a:p>
                      <a:r>
                        <a:rPr lang="en-US" sz="2000" dirty="0" smtClean="0"/>
                        <a:t>Sexual Health</a:t>
                      </a:r>
                      <a:endParaRPr lang="en-US" sz="2000" dirty="0"/>
                    </a:p>
                  </a:txBody>
                  <a:tcPr/>
                </a:tc>
                <a:tc>
                  <a:txBody>
                    <a:bodyPr/>
                    <a:lstStyle/>
                    <a:p>
                      <a:pPr algn="ctr"/>
                      <a:r>
                        <a:rPr lang="en-US" sz="1800" dirty="0" smtClean="0"/>
                        <a:t>58</a:t>
                      </a:r>
                      <a:endParaRPr lang="en-US" sz="1800" dirty="0"/>
                    </a:p>
                  </a:txBody>
                  <a:tcPr anchor="ctr"/>
                </a:tc>
                <a:tc>
                  <a:txBody>
                    <a:bodyPr/>
                    <a:lstStyle/>
                    <a:p>
                      <a:pPr algn="ctr"/>
                      <a:r>
                        <a:rPr lang="en-US" sz="1800" dirty="0" smtClean="0"/>
                        <a:t>51</a:t>
                      </a:r>
                      <a:endParaRPr lang="en-US" sz="1800" dirty="0"/>
                    </a:p>
                  </a:txBody>
                  <a:tcPr anchor="ctr"/>
                </a:tc>
              </a:tr>
              <a:tr h="470543">
                <a:tc>
                  <a:txBody>
                    <a:bodyPr/>
                    <a:lstStyle/>
                    <a:p>
                      <a:r>
                        <a:rPr lang="en-US" sz="2000" dirty="0" smtClean="0"/>
                        <a:t>Stress Management Strategies</a:t>
                      </a:r>
                      <a:endParaRPr lang="en-US" sz="2000" dirty="0"/>
                    </a:p>
                  </a:txBody>
                  <a:tcPr/>
                </a:tc>
                <a:tc>
                  <a:txBody>
                    <a:bodyPr/>
                    <a:lstStyle/>
                    <a:p>
                      <a:pPr algn="ctr"/>
                      <a:r>
                        <a:rPr lang="en-US" sz="1800" dirty="0" smtClean="0"/>
                        <a:t>79*</a:t>
                      </a:r>
                      <a:endParaRPr lang="en-US" sz="1800" dirty="0"/>
                    </a:p>
                  </a:txBody>
                  <a:tcPr anchor="ctr"/>
                </a:tc>
                <a:tc>
                  <a:txBody>
                    <a:bodyPr/>
                    <a:lstStyle/>
                    <a:p>
                      <a:pPr algn="ctr"/>
                      <a:r>
                        <a:rPr lang="en-US" sz="1800" dirty="0" smtClean="0"/>
                        <a:t>66</a:t>
                      </a:r>
                      <a:endParaRPr lang="en-US" sz="1800" dirty="0"/>
                    </a:p>
                  </a:txBody>
                  <a:tcPr anchor="ctr"/>
                </a:tc>
              </a:tr>
              <a:tr h="470543">
                <a:tc>
                  <a:txBody>
                    <a:bodyPr/>
                    <a:lstStyle/>
                    <a:p>
                      <a:r>
                        <a:rPr lang="en-US" sz="2000" dirty="0" smtClean="0"/>
                        <a:t>Time Management Strategies</a:t>
                      </a:r>
                      <a:endParaRPr lang="en-US" sz="2000" dirty="0"/>
                    </a:p>
                  </a:txBody>
                  <a:tcPr/>
                </a:tc>
                <a:tc>
                  <a:txBody>
                    <a:bodyPr/>
                    <a:lstStyle/>
                    <a:p>
                      <a:pPr algn="ctr"/>
                      <a:r>
                        <a:rPr lang="en-US" sz="1800" dirty="0" smtClean="0"/>
                        <a:t>87*</a:t>
                      </a:r>
                      <a:endParaRPr lang="en-US" sz="1800" dirty="0"/>
                    </a:p>
                  </a:txBody>
                  <a:tcPr anchor="ctr"/>
                </a:tc>
                <a:tc>
                  <a:txBody>
                    <a:bodyPr/>
                    <a:lstStyle/>
                    <a:p>
                      <a:pPr algn="ctr"/>
                      <a:r>
                        <a:rPr lang="en-US" sz="1800" dirty="0" smtClean="0"/>
                        <a:t>75*</a:t>
                      </a:r>
                      <a:endParaRPr lang="en-US" sz="1800" dirty="0"/>
                    </a:p>
                  </a:txBody>
                  <a:tcPr anchor="ctr"/>
                </a:tc>
              </a:tr>
            </a:tbl>
          </a:graphicData>
        </a:graphic>
      </p:graphicFrame>
      <p:sp>
        <p:nvSpPr>
          <p:cNvPr id="3" name="TextBox 2"/>
          <p:cNvSpPr txBox="1"/>
          <p:nvPr/>
        </p:nvSpPr>
        <p:spPr>
          <a:xfrm>
            <a:off x="519059" y="6253030"/>
            <a:ext cx="3579826" cy="369332"/>
          </a:xfrm>
          <a:prstGeom prst="rect">
            <a:avLst/>
          </a:prstGeom>
          <a:noFill/>
        </p:spPr>
        <p:txBody>
          <a:bodyPr wrap="none" rtlCol="0">
            <a:spAutoFit/>
          </a:bodyPr>
          <a:lstStyle/>
          <a:p>
            <a:r>
              <a:rPr lang="en-US" dirty="0"/>
              <a:t>*&gt;25% responded 3 or more classes</a:t>
            </a:r>
          </a:p>
        </p:txBody>
      </p:sp>
      <p:sp>
        <p:nvSpPr>
          <p:cNvPr id="6" name="Oval 5"/>
          <p:cNvSpPr/>
          <p:nvPr/>
        </p:nvSpPr>
        <p:spPr>
          <a:xfrm>
            <a:off x="248353" y="6115733"/>
            <a:ext cx="4121239" cy="64392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8055067" y="2915233"/>
            <a:ext cx="2575775" cy="327769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1"/>
          <p:cNvSpPr txBox="1">
            <a:spLocks/>
          </p:cNvSpPr>
          <p:nvPr/>
        </p:nvSpPr>
        <p:spPr>
          <a:xfrm>
            <a:off x="6727876" y="6192923"/>
            <a:ext cx="5230158" cy="566737"/>
          </a:xfrm>
          <a:prstGeom prst="rect">
            <a:avLst/>
          </a:prstGeom>
        </p:spPr>
        <p:txBody>
          <a:bodyPr vert="horz" lIns="91440" tIns="45720" rIns="91440" bIns="45720" rtlCol="0" anchor="ctr">
            <a:normAutofit/>
          </a:bodyPr>
          <a:lstStyle>
            <a:defPPr>
              <a:defRPr lang="en-US"/>
            </a:defPPr>
            <a:lvl1pPr marL="0" algn="l" defTabSz="457200" rtl="0" eaLnBrk="1" latinLnBrk="0" hangingPunct="1">
              <a:defRPr sz="1000" kern="1200">
                <a:solidFill>
                  <a:schemeClr val="tx1">
                    <a:lumMod val="95000"/>
                    <a:lumOff val="5000"/>
                  </a:schemeClr>
                </a:solidFill>
                <a:latin typeface="+mj-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z="2400" dirty="0" smtClean="0"/>
              <a:t>Fall 2016 UNIV103 End-of-Semester Survey</a:t>
            </a:r>
            <a:endParaRPr lang="en-US" sz="2400" dirty="0"/>
          </a:p>
        </p:txBody>
      </p:sp>
    </p:spTree>
    <p:extLst>
      <p:ext uri="{BB962C8B-B14F-4D97-AF65-F5344CB8AC3E}">
        <p14:creationId xmlns:p14="http://schemas.microsoft.com/office/powerpoint/2010/main" val="1125326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33632" y="254000"/>
            <a:ext cx="11071654" cy="1143000"/>
          </a:xfrm>
        </p:spPr>
        <p:txBody>
          <a:bodyPr>
            <a:noAutofit/>
          </a:bodyPr>
          <a:lstStyle/>
          <a:p>
            <a:pPr algn="l"/>
            <a:r>
              <a:rPr lang="en-US" sz="5400" dirty="0"/>
              <a:t>Parent’s Educational Background</a:t>
            </a:r>
            <a:r>
              <a:rPr lang="en-US" sz="3600" b="1" dirty="0"/>
              <a:t/>
            </a:r>
            <a:br>
              <a:rPr lang="en-US" sz="3600" b="1" dirty="0"/>
            </a:br>
            <a:endParaRPr lang="en-US" sz="3600" b="1" dirty="0"/>
          </a:p>
        </p:txBody>
      </p:sp>
      <p:sp>
        <p:nvSpPr>
          <p:cNvPr id="7" name="Text Placeholder 6"/>
          <p:cNvSpPr>
            <a:spLocks noGrp="1"/>
          </p:cNvSpPr>
          <p:nvPr>
            <p:ph type="body" sz="quarter" idx="10"/>
          </p:nvPr>
        </p:nvSpPr>
        <p:spPr>
          <a:xfrm>
            <a:off x="6219568" y="6037263"/>
            <a:ext cx="5731933" cy="566737"/>
          </a:xfrm>
        </p:spPr>
        <p:txBody>
          <a:bodyPr>
            <a:noAutofit/>
          </a:bodyPr>
          <a:lstStyle/>
          <a:p>
            <a:r>
              <a:rPr lang="en-US" sz="3600" dirty="0">
                <a:latin typeface="+mj-lt"/>
              </a:rPr>
              <a:t>Student Perception (BSSE)</a:t>
            </a:r>
          </a:p>
        </p:txBody>
      </p:sp>
      <p:graphicFrame>
        <p:nvGraphicFramePr>
          <p:cNvPr id="3" name="Chart 2"/>
          <p:cNvGraphicFramePr/>
          <p:nvPr>
            <p:extLst>
              <p:ext uri="{D42A27DB-BD31-4B8C-83A1-F6EECF244321}">
                <p14:modId xmlns:p14="http://schemas.microsoft.com/office/powerpoint/2010/main" val="4196605355"/>
              </p:ext>
            </p:extLst>
          </p:nvPr>
        </p:nvGraphicFramePr>
        <p:xfrm>
          <a:off x="1524000" y="1397000"/>
          <a:ext cx="9144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2110260" y="5506799"/>
            <a:ext cx="970137" cy="369332"/>
          </a:xfrm>
          <a:prstGeom prst="rect">
            <a:avLst/>
          </a:prstGeom>
          <a:noFill/>
        </p:spPr>
        <p:txBody>
          <a:bodyPr wrap="none" rtlCol="0">
            <a:spAutoFit/>
          </a:bodyPr>
          <a:lstStyle/>
          <a:p>
            <a:r>
              <a:rPr lang="en-US" b="1" dirty="0"/>
              <a:t>(n=816)</a:t>
            </a:r>
          </a:p>
        </p:txBody>
      </p:sp>
    </p:spTree>
    <p:extLst>
      <p:ext uri="{BB962C8B-B14F-4D97-AF65-F5344CB8AC3E}">
        <p14:creationId xmlns:p14="http://schemas.microsoft.com/office/powerpoint/2010/main" val="38172089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421" y="4960137"/>
            <a:ext cx="11022227" cy="1463040"/>
          </a:xfrm>
          <a:solidFill>
            <a:schemeClr val="bg1"/>
          </a:solidFill>
        </p:spPr>
        <p:txBody>
          <a:bodyPr>
            <a:normAutofit fontScale="90000"/>
          </a:bodyPr>
          <a:lstStyle/>
          <a:p>
            <a:r>
              <a:rPr lang="en-US" dirty="0" smtClean="0"/>
              <a:t>Student perceptions about themselves as students </a:t>
            </a:r>
            <a:br>
              <a:rPr lang="en-US" dirty="0" smtClean="0"/>
            </a:br>
            <a:r>
              <a:rPr lang="en-US" dirty="0" smtClean="0">
                <a:solidFill>
                  <a:schemeClr val="accent6">
                    <a:lumMod val="75000"/>
                  </a:schemeClr>
                </a:solidFill>
              </a:rPr>
              <a:t>high school vs. college</a:t>
            </a:r>
            <a:endParaRPr lang="en-US" dirty="0">
              <a:solidFill>
                <a:schemeClr val="accent6">
                  <a:lumMod val="75000"/>
                </a:schemeClr>
              </a:solidFill>
            </a:endParaRPr>
          </a:p>
        </p:txBody>
      </p:sp>
    </p:spTree>
    <p:extLst>
      <p:ext uri="{BB962C8B-B14F-4D97-AF65-F5344CB8AC3E}">
        <p14:creationId xmlns:p14="http://schemas.microsoft.com/office/powerpoint/2010/main" val="17852964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383059" y="238424"/>
            <a:ext cx="10676238" cy="1143000"/>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Arial"/>
                <a:ea typeface="+mj-ea"/>
                <a:cs typeface="Arial"/>
              </a:defRPr>
            </a:lvl1pPr>
          </a:lstStyle>
          <a:p>
            <a:pPr algn="l"/>
            <a:r>
              <a:rPr lang="en-US" sz="2400" b="1" dirty="0">
                <a:solidFill>
                  <a:srgbClr val="0070C0"/>
                </a:solidFill>
              </a:rPr>
              <a:t>During your last year of high school</a:t>
            </a:r>
            <a:r>
              <a:rPr lang="en-US" sz="2400" b="1" dirty="0"/>
              <a:t>, about how many hours did you spend in a typical 7-day week preparing for class (studying, reading doing homework, etc.)?</a:t>
            </a:r>
            <a:endParaRPr lang="en-US" sz="1800" b="1" dirty="0"/>
          </a:p>
        </p:txBody>
      </p:sp>
      <p:graphicFrame>
        <p:nvGraphicFramePr>
          <p:cNvPr id="7" name="Chart 6"/>
          <p:cNvGraphicFramePr/>
          <p:nvPr>
            <p:extLst>
              <p:ext uri="{D42A27DB-BD31-4B8C-83A1-F6EECF244321}">
                <p14:modId xmlns:p14="http://schemas.microsoft.com/office/powerpoint/2010/main" val="1224253100"/>
              </p:ext>
            </p:extLst>
          </p:nvPr>
        </p:nvGraphicFramePr>
        <p:xfrm>
          <a:off x="1562673" y="1729946"/>
          <a:ext cx="6617499" cy="4228758"/>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6"/>
          <p:cNvSpPr>
            <a:spLocks noGrp="1"/>
          </p:cNvSpPr>
          <p:nvPr>
            <p:ph type="body" sz="quarter" idx="10"/>
          </p:nvPr>
        </p:nvSpPr>
        <p:spPr>
          <a:xfrm>
            <a:off x="6096000" y="6123960"/>
            <a:ext cx="5731933" cy="566737"/>
          </a:xfrm>
        </p:spPr>
        <p:txBody>
          <a:bodyPr>
            <a:noAutofit/>
          </a:bodyPr>
          <a:lstStyle/>
          <a:p>
            <a:r>
              <a:rPr lang="en-US" sz="3600" dirty="0">
                <a:latin typeface="+mj-lt"/>
              </a:rPr>
              <a:t>Student Perception (BSSE)</a:t>
            </a:r>
          </a:p>
        </p:txBody>
      </p:sp>
    </p:spTree>
    <p:extLst>
      <p:ext uri="{BB962C8B-B14F-4D97-AF65-F5344CB8AC3E}">
        <p14:creationId xmlns:p14="http://schemas.microsoft.com/office/powerpoint/2010/main" val="761396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193127" y="172339"/>
            <a:ext cx="8836270" cy="540174"/>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Arial"/>
                <a:ea typeface="+mj-ea"/>
                <a:cs typeface="Arial"/>
              </a:defRPr>
            </a:lvl1pPr>
          </a:lstStyle>
          <a:p>
            <a:pPr algn="l"/>
            <a:r>
              <a:rPr lang="en-US" sz="2400" b="1" dirty="0">
                <a:solidFill>
                  <a:srgbClr val="0070C0"/>
                </a:solidFill>
              </a:rPr>
              <a:t>During your last year of high school</a:t>
            </a:r>
            <a:r>
              <a:rPr lang="en-US" sz="2400" b="1" dirty="0"/>
              <a:t>, Studying and Reading</a:t>
            </a:r>
            <a:endParaRPr lang="en-US" sz="1800" b="1" dirty="0"/>
          </a:p>
        </p:txBody>
      </p:sp>
      <p:graphicFrame>
        <p:nvGraphicFramePr>
          <p:cNvPr id="7" name="Chart 6"/>
          <p:cNvGraphicFramePr/>
          <p:nvPr>
            <p:extLst>
              <p:ext uri="{D42A27DB-BD31-4B8C-83A1-F6EECF244321}">
                <p14:modId xmlns:p14="http://schemas.microsoft.com/office/powerpoint/2010/main" val="3000896802"/>
              </p:ext>
            </p:extLst>
          </p:nvPr>
        </p:nvGraphicFramePr>
        <p:xfrm>
          <a:off x="462481" y="966497"/>
          <a:ext cx="4399010" cy="224970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p:nvPr>
            <p:extLst>
              <p:ext uri="{D42A27DB-BD31-4B8C-83A1-F6EECF244321}">
                <p14:modId xmlns:p14="http://schemas.microsoft.com/office/powerpoint/2010/main" val="4103874362"/>
              </p:ext>
            </p:extLst>
          </p:nvPr>
        </p:nvGraphicFramePr>
        <p:xfrm>
          <a:off x="5318691" y="2733261"/>
          <a:ext cx="6300492" cy="3408584"/>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5410952" y="1168019"/>
            <a:ext cx="6115970" cy="923330"/>
          </a:xfrm>
          <a:prstGeom prst="rect">
            <a:avLst/>
          </a:prstGeom>
          <a:solidFill>
            <a:schemeClr val="accent4">
              <a:lumMod val="20000"/>
              <a:lumOff val="80000"/>
            </a:schemeClr>
          </a:solidFill>
          <a:ln>
            <a:solidFill>
              <a:schemeClr val="accent2">
                <a:lumMod val="75000"/>
              </a:schemeClr>
            </a:solidFill>
          </a:ln>
        </p:spPr>
        <p:txBody>
          <a:bodyPr wrap="none" lIns="91440" tIns="45720" rIns="91440" bIns="45720">
            <a:spAutoFit/>
          </a:bodyPr>
          <a:lstStyle/>
          <a:p>
            <a:pPr algn="ctr"/>
            <a:r>
              <a:rPr lang="en-US" sz="5400" dirty="0" smtClean="0">
                <a:ln w="0"/>
                <a:solidFill>
                  <a:schemeClr val="accent1"/>
                </a:solidFill>
                <a:effectLst>
                  <a:outerShdw blurRad="38100" dist="25400" dir="5400000" algn="ctr" rotWithShape="0">
                    <a:srgbClr val="6E747A">
                      <a:alpha val="43000"/>
                    </a:srgbClr>
                  </a:outerShdw>
                </a:effectLst>
              </a:rPr>
              <a:t>Critical Reading Skills</a:t>
            </a:r>
            <a:endParaRPr lang="en-US" sz="5400" b="0" cap="none" spc="0" dirty="0">
              <a:ln w="0"/>
              <a:solidFill>
                <a:schemeClr val="accent1"/>
              </a:solidFill>
              <a:effectLst>
                <a:outerShdw blurRad="38100" dist="25400" dir="5400000" algn="ctr" rotWithShape="0">
                  <a:srgbClr val="6E747A">
                    <a:alpha val="43000"/>
                  </a:srgbClr>
                </a:outerShdw>
              </a:effectLst>
            </a:endParaRPr>
          </a:p>
        </p:txBody>
      </p:sp>
      <p:sp>
        <p:nvSpPr>
          <p:cNvPr id="9" name="Text Placeholder 6"/>
          <p:cNvSpPr>
            <a:spLocks noGrp="1"/>
          </p:cNvSpPr>
          <p:nvPr>
            <p:ph type="body" sz="quarter" idx="10"/>
          </p:nvPr>
        </p:nvSpPr>
        <p:spPr>
          <a:xfrm>
            <a:off x="6344450" y="6141845"/>
            <a:ext cx="5731933" cy="566737"/>
          </a:xfrm>
        </p:spPr>
        <p:txBody>
          <a:bodyPr>
            <a:noAutofit/>
          </a:bodyPr>
          <a:lstStyle/>
          <a:p>
            <a:r>
              <a:rPr lang="en-US" sz="3600" dirty="0">
                <a:latin typeface="+mj-lt"/>
              </a:rPr>
              <a:t>Student Perception (BSSE)</a:t>
            </a: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4334" y="3764718"/>
            <a:ext cx="3561491" cy="2377127"/>
          </a:xfrm>
          <a:prstGeom prst="rect">
            <a:avLst/>
          </a:prstGeom>
        </p:spPr>
      </p:pic>
    </p:spTree>
    <p:extLst>
      <p:ext uri="{BB962C8B-B14F-4D97-AF65-F5344CB8AC3E}">
        <p14:creationId xmlns:p14="http://schemas.microsoft.com/office/powerpoint/2010/main" val="746190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0"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469556" y="238424"/>
            <a:ext cx="10639167" cy="1143000"/>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Arial"/>
                <a:ea typeface="+mj-ea"/>
                <a:cs typeface="Arial"/>
              </a:defRPr>
            </a:lvl1pPr>
          </a:lstStyle>
          <a:p>
            <a:pPr algn="l"/>
            <a:r>
              <a:rPr lang="en-US" sz="2400" b="1" dirty="0"/>
              <a:t>About how many hours </a:t>
            </a:r>
            <a:r>
              <a:rPr lang="en-US" sz="2400" b="1" dirty="0">
                <a:solidFill>
                  <a:srgbClr val="0070C0"/>
                </a:solidFill>
              </a:rPr>
              <a:t>do you expect/did you spend </a:t>
            </a:r>
            <a:r>
              <a:rPr lang="en-US" sz="2400" b="1" dirty="0"/>
              <a:t>in a typical 7-day week preparing for class (studying, reading, doing homework, etc.)?</a:t>
            </a:r>
            <a:endParaRPr lang="en-US" sz="1800" b="1" dirty="0"/>
          </a:p>
        </p:txBody>
      </p:sp>
      <p:graphicFrame>
        <p:nvGraphicFramePr>
          <p:cNvPr id="7" name="Chart 6"/>
          <p:cNvGraphicFramePr/>
          <p:nvPr>
            <p:extLst>
              <p:ext uri="{D42A27DB-BD31-4B8C-83A1-F6EECF244321}">
                <p14:modId xmlns:p14="http://schemas.microsoft.com/office/powerpoint/2010/main" val="3432511621"/>
              </p:ext>
            </p:extLst>
          </p:nvPr>
        </p:nvGraphicFramePr>
        <p:xfrm>
          <a:off x="1673470" y="1381424"/>
          <a:ext cx="9212834" cy="4547286"/>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Placeholder 6"/>
          <p:cNvSpPr>
            <a:spLocks noGrp="1"/>
          </p:cNvSpPr>
          <p:nvPr>
            <p:ph type="body" sz="quarter" idx="10"/>
          </p:nvPr>
        </p:nvSpPr>
        <p:spPr>
          <a:xfrm>
            <a:off x="5498123" y="6178378"/>
            <a:ext cx="6513697" cy="566737"/>
          </a:xfrm>
        </p:spPr>
        <p:txBody>
          <a:bodyPr>
            <a:noAutofit/>
          </a:bodyPr>
          <a:lstStyle/>
          <a:p>
            <a:r>
              <a:rPr lang="en-US" sz="3600" dirty="0">
                <a:latin typeface="+mj-lt"/>
              </a:rPr>
              <a:t>Student </a:t>
            </a:r>
            <a:r>
              <a:rPr lang="en-US" sz="3600" dirty="0" smtClean="0">
                <a:latin typeface="+mj-lt"/>
              </a:rPr>
              <a:t>Perception/Self-Report </a:t>
            </a:r>
            <a:r>
              <a:rPr lang="en-US" sz="3600" dirty="0">
                <a:latin typeface="+mj-lt"/>
              </a:rPr>
              <a:t>(</a:t>
            </a:r>
            <a:r>
              <a:rPr lang="en-US" sz="3600" dirty="0" smtClean="0">
                <a:latin typeface="+mj-lt"/>
              </a:rPr>
              <a:t>BSSE &amp; NSSE)</a:t>
            </a:r>
            <a:endParaRPr lang="en-US" sz="3600" dirty="0">
              <a:latin typeface="+mj-lt"/>
            </a:endParaRPr>
          </a:p>
        </p:txBody>
      </p:sp>
    </p:spTree>
    <p:extLst>
      <p:ext uri="{BB962C8B-B14F-4D97-AF65-F5344CB8AC3E}">
        <p14:creationId xmlns:p14="http://schemas.microsoft.com/office/powerpoint/2010/main" val="19760993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259492" y="238424"/>
            <a:ext cx="10250247" cy="1143000"/>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Arial"/>
                <a:ea typeface="+mj-ea"/>
                <a:cs typeface="Arial"/>
              </a:defRPr>
            </a:lvl1pPr>
          </a:lstStyle>
          <a:p>
            <a:pPr algn="l"/>
            <a:r>
              <a:rPr lang="en-US" sz="2400" b="1" dirty="0"/>
              <a:t>About how many hours </a:t>
            </a:r>
            <a:r>
              <a:rPr lang="en-US" sz="2400" b="1" dirty="0">
                <a:solidFill>
                  <a:srgbClr val="0070C0"/>
                </a:solidFill>
              </a:rPr>
              <a:t>do you expect/did you spend </a:t>
            </a:r>
            <a:r>
              <a:rPr lang="en-US" sz="2400" b="1" dirty="0"/>
              <a:t>in a typical 7-day week working for pay?</a:t>
            </a:r>
            <a:endParaRPr lang="en-US" sz="1800" b="1" dirty="0"/>
          </a:p>
        </p:txBody>
      </p:sp>
      <p:graphicFrame>
        <p:nvGraphicFramePr>
          <p:cNvPr id="7" name="Chart 6"/>
          <p:cNvGraphicFramePr/>
          <p:nvPr>
            <p:extLst>
              <p:ext uri="{D42A27DB-BD31-4B8C-83A1-F6EECF244321}">
                <p14:modId xmlns:p14="http://schemas.microsoft.com/office/powerpoint/2010/main" val="975927693"/>
              </p:ext>
            </p:extLst>
          </p:nvPr>
        </p:nvGraphicFramePr>
        <p:xfrm>
          <a:off x="1902070" y="1381424"/>
          <a:ext cx="8959519" cy="4579761"/>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Placeholder 6"/>
          <p:cNvSpPr>
            <a:spLocks noGrp="1"/>
          </p:cNvSpPr>
          <p:nvPr>
            <p:ph type="body" sz="quarter" idx="10"/>
          </p:nvPr>
        </p:nvSpPr>
        <p:spPr>
          <a:xfrm>
            <a:off x="6279887" y="6178378"/>
            <a:ext cx="5731933" cy="566737"/>
          </a:xfrm>
        </p:spPr>
        <p:txBody>
          <a:bodyPr>
            <a:noAutofit/>
          </a:bodyPr>
          <a:lstStyle/>
          <a:p>
            <a:r>
              <a:rPr lang="en-US" sz="3600" dirty="0">
                <a:latin typeface="+mj-lt"/>
              </a:rPr>
              <a:t>Student </a:t>
            </a:r>
            <a:r>
              <a:rPr lang="en-US" sz="3600" dirty="0" smtClean="0">
                <a:latin typeface="+mj-lt"/>
              </a:rPr>
              <a:t>Self-Report </a:t>
            </a:r>
            <a:r>
              <a:rPr lang="en-US" sz="3600" dirty="0">
                <a:latin typeface="+mj-lt"/>
              </a:rPr>
              <a:t>(</a:t>
            </a:r>
            <a:r>
              <a:rPr lang="en-US" sz="3600" dirty="0" smtClean="0">
                <a:latin typeface="+mj-lt"/>
              </a:rPr>
              <a:t>BSSE &amp; NSSE)</a:t>
            </a:r>
            <a:endParaRPr lang="en-US" sz="3600" dirty="0">
              <a:latin typeface="+mj-lt"/>
            </a:endParaRPr>
          </a:p>
        </p:txBody>
      </p:sp>
    </p:spTree>
    <p:extLst>
      <p:ext uri="{BB962C8B-B14F-4D97-AF65-F5344CB8AC3E}">
        <p14:creationId xmlns:p14="http://schemas.microsoft.com/office/powerpoint/2010/main" val="22803412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47730" y="314960"/>
            <a:ext cx="10396280" cy="1499616"/>
          </a:xfrm>
        </p:spPr>
        <p:txBody>
          <a:bodyPr>
            <a:noAutofit/>
          </a:bodyPr>
          <a:lstStyle/>
          <a:p>
            <a:r>
              <a:rPr lang="en-US" sz="4000" dirty="0" smtClean="0"/>
              <a:t>During the current school year, about how often have you attended an art exhibit, play, or other arts performance (dance, music, etc.)?</a:t>
            </a:r>
            <a:endParaRPr lang="en-US" sz="4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57246129"/>
              </p:ext>
            </p:extLst>
          </p:nvPr>
        </p:nvGraphicFramePr>
        <p:xfrm>
          <a:off x="1023746" y="1867394"/>
          <a:ext cx="9720265" cy="1112520"/>
        </p:xfrm>
        <a:graphic>
          <a:graphicData uri="http://schemas.openxmlformats.org/drawingml/2006/table">
            <a:tbl>
              <a:tblPr firstRow="1" bandRow="1">
                <a:tableStyleId>{5C22544A-7EE6-4342-B048-85BDC9FD1C3A}</a:tableStyleId>
              </a:tblPr>
              <a:tblGrid>
                <a:gridCol w="1944053"/>
                <a:gridCol w="1944053"/>
                <a:gridCol w="1944053"/>
                <a:gridCol w="1944053"/>
                <a:gridCol w="1944053"/>
              </a:tblGrid>
              <a:tr h="370840">
                <a:tc>
                  <a:txBody>
                    <a:bodyPr/>
                    <a:lstStyle/>
                    <a:p>
                      <a:pPr algn="ctr"/>
                      <a:endParaRPr lang="en-US" dirty="0"/>
                    </a:p>
                  </a:txBody>
                  <a:tcPr anchor="ctr"/>
                </a:tc>
                <a:tc>
                  <a:txBody>
                    <a:bodyPr/>
                    <a:lstStyle/>
                    <a:p>
                      <a:pPr algn="ctr"/>
                      <a:r>
                        <a:rPr lang="en-US" dirty="0" smtClean="0"/>
                        <a:t>5 or</a:t>
                      </a:r>
                      <a:r>
                        <a:rPr lang="en-US" baseline="0" dirty="0" smtClean="0"/>
                        <a:t> More Events</a:t>
                      </a:r>
                      <a:endParaRPr lang="en-US" dirty="0"/>
                    </a:p>
                  </a:txBody>
                  <a:tcPr anchor="ctr"/>
                </a:tc>
                <a:tc>
                  <a:txBody>
                    <a:bodyPr/>
                    <a:lstStyle/>
                    <a:p>
                      <a:pPr algn="ctr"/>
                      <a:r>
                        <a:rPr lang="en-US" dirty="0" smtClean="0"/>
                        <a:t>3-4 Events</a:t>
                      </a:r>
                      <a:endParaRPr lang="en-US" dirty="0"/>
                    </a:p>
                  </a:txBody>
                  <a:tcPr anchor="ctr"/>
                </a:tc>
                <a:tc>
                  <a:txBody>
                    <a:bodyPr/>
                    <a:lstStyle/>
                    <a:p>
                      <a:pPr algn="ctr"/>
                      <a:r>
                        <a:rPr lang="en-US" dirty="0" smtClean="0"/>
                        <a:t>1-2 Events</a:t>
                      </a:r>
                      <a:endParaRPr lang="en-US" dirty="0"/>
                    </a:p>
                  </a:txBody>
                  <a:tcPr anchor="ctr"/>
                </a:tc>
                <a:tc>
                  <a:txBody>
                    <a:bodyPr/>
                    <a:lstStyle/>
                    <a:p>
                      <a:pPr algn="ctr"/>
                      <a:r>
                        <a:rPr lang="en-US" dirty="0" smtClean="0"/>
                        <a:t>Never</a:t>
                      </a:r>
                      <a:endParaRPr lang="en-US" dirty="0"/>
                    </a:p>
                  </a:txBody>
                  <a:tcPr anchor="ctr"/>
                </a:tc>
              </a:tr>
              <a:tr h="370840">
                <a:tc>
                  <a:txBody>
                    <a:bodyPr/>
                    <a:lstStyle/>
                    <a:p>
                      <a:pPr algn="ctr"/>
                      <a:r>
                        <a:rPr lang="en-US" dirty="0" smtClean="0"/>
                        <a:t>Exploratory</a:t>
                      </a:r>
                      <a:endParaRPr lang="en-US" dirty="0"/>
                    </a:p>
                  </a:txBody>
                  <a:tcPr anchor="ctr"/>
                </a:tc>
                <a:tc>
                  <a:txBody>
                    <a:bodyPr/>
                    <a:lstStyle/>
                    <a:p>
                      <a:pPr algn="ctr"/>
                      <a:r>
                        <a:rPr lang="en-US" dirty="0" smtClean="0"/>
                        <a:t>14</a:t>
                      </a:r>
                      <a:endParaRPr lang="en-US" dirty="0"/>
                    </a:p>
                  </a:txBody>
                  <a:tcPr anchor="ctr"/>
                </a:tc>
                <a:tc>
                  <a:txBody>
                    <a:bodyPr/>
                    <a:lstStyle/>
                    <a:p>
                      <a:pPr algn="ctr"/>
                      <a:r>
                        <a:rPr lang="en-US" dirty="0" smtClean="0"/>
                        <a:t>24</a:t>
                      </a:r>
                      <a:endParaRPr lang="en-US" dirty="0"/>
                    </a:p>
                  </a:txBody>
                  <a:tcPr anchor="ctr"/>
                </a:tc>
                <a:tc>
                  <a:txBody>
                    <a:bodyPr/>
                    <a:lstStyle/>
                    <a:p>
                      <a:pPr algn="ctr"/>
                      <a:r>
                        <a:rPr lang="en-US" dirty="0" smtClean="0"/>
                        <a:t>40</a:t>
                      </a:r>
                      <a:endParaRPr lang="en-US" dirty="0"/>
                    </a:p>
                  </a:txBody>
                  <a:tcPr anchor="ctr"/>
                </a:tc>
                <a:tc>
                  <a:txBody>
                    <a:bodyPr/>
                    <a:lstStyle/>
                    <a:p>
                      <a:pPr algn="ctr"/>
                      <a:r>
                        <a:rPr lang="en-US" dirty="0" smtClean="0"/>
                        <a:t>22</a:t>
                      </a:r>
                      <a:endParaRPr lang="en-US" dirty="0"/>
                    </a:p>
                  </a:txBody>
                  <a:tcPr anchor="ctr"/>
                </a:tc>
              </a:tr>
              <a:tr h="370840">
                <a:tc>
                  <a:txBody>
                    <a:bodyPr/>
                    <a:lstStyle/>
                    <a:p>
                      <a:pPr algn="ctr"/>
                      <a:r>
                        <a:rPr lang="en-US" dirty="0" smtClean="0"/>
                        <a:t>Major</a:t>
                      </a:r>
                      <a:endParaRPr lang="en-US" dirty="0"/>
                    </a:p>
                  </a:txBody>
                  <a:tcPr anchor="ctr"/>
                </a:tc>
                <a:tc>
                  <a:txBody>
                    <a:bodyPr/>
                    <a:lstStyle/>
                    <a:p>
                      <a:pPr algn="ctr"/>
                      <a:r>
                        <a:rPr lang="en-US" dirty="0" smtClean="0"/>
                        <a:t>25</a:t>
                      </a:r>
                      <a:endParaRPr lang="en-US" dirty="0"/>
                    </a:p>
                  </a:txBody>
                  <a:tcPr anchor="ctr"/>
                </a:tc>
                <a:tc>
                  <a:txBody>
                    <a:bodyPr/>
                    <a:lstStyle/>
                    <a:p>
                      <a:pPr algn="ctr"/>
                      <a:r>
                        <a:rPr lang="en-US" dirty="0" smtClean="0"/>
                        <a:t>16</a:t>
                      </a:r>
                      <a:endParaRPr lang="en-US" dirty="0"/>
                    </a:p>
                  </a:txBody>
                  <a:tcPr anchor="ctr"/>
                </a:tc>
                <a:tc>
                  <a:txBody>
                    <a:bodyPr/>
                    <a:lstStyle/>
                    <a:p>
                      <a:pPr algn="ctr"/>
                      <a:r>
                        <a:rPr lang="en-US" dirty="0" smtClean="0"/>
                        <a:t>33</a:t>
                      </a:r>
                      <a:endParaRPr lang="en-US" dirty="0"/>
                    </a:p>
                  </a:txBody>
                  <a:tcPr anchor="ctr"/>
                </a:tc>
                <a:tc>
                  <a:txBody>
                    <a:bodyPr/>
                    <a:lstStyle/>
                    <a:p>
                      <a:pPr algn="ctr"/>
                      <a:r>
                        <a:rPr lang="en-US" dirty="0" smtClean="0"/>
                        <a:t>26</a:t>
                      </a:r>
                      <a:endParaRPr lang="en-US" dirty="0"/>
                    </a:p>
                  </a:txBody>
                  <a:tcPr anchor="ctr"/>
                </a:tc>
              </a:tr>
            </a:tbl>
          </a:graphicData>
        </a:graphic>
      </p:graphicFrame>
      <p:sp>
        <p:nvSpPr>
          <p:cNvPr id="6" name="Title 1"/>
          <p:cNvSpPr txBox="1">
            <a:spLocks/>
          </p:cNvSpPr>
          <p:nvPr/>
        </p:nvSpPr>
        <p:spPr>
          <a:xfrm>
            <a:off x="347730" y="3434910"/>
            <a:ext cx="10396280" cy="1987096"/>
          </a:xfrm>
          <a:prstGeom prst="rect">
            <a:avLst/>
          </a:prstGeom>
        </p:spPr>
        <p:txBody>
          <a:bodyPr vert="horz" lIns="91440" tIns="45720" rIns="91440" bIns="45720" rtlCol="0" anchor="ctr">
            <a:no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r>
              <a:rPr lang="en-US" sz="4000" dirty="0" smtClean="0"/>
              <a:t>During the current school year, in how many clubs or extra-curricular activities (e.g.  Geology club, Band or Choir, intramural sports) did you participate?</a:t>
            </a:r>
            <a:endParaRPr lang="en-US" sz="4000" dirty="0"/>
          </a:p>
        </p:txBody>
      </p:sp>
      <p:graphicFrame>
        <p:nvGraphicFramePr>
          <p:cNvPr id="7" name="Content Placeholder 4"/>
          <p:cNvGraphicFramePr>
            <a:graphicFrameLocks noGrp="1"/>
          </p:cNvGraphicFramePr>
          <p:nvPr>
            <p:ph idx="1"/>
            <p:extLst>
              <p:ext uri="{D42A27DB-BD31-4B8C-83A1-F6EECF244321}">
                <p14:modId xmlns:p14="http://schemas.microsoft.com/office/powerpoint/2010/main" val="513561699"/>
              </p:ext>
            </p:extLst>
          </p:nvPr>
        </p:nvGraphicFramePr>
        <p:xfrm>
          <a:off x="1023746" y="5245937"/>
          <a:ext cx="9720265" cy="1112520"/>
        </p:xfrm>
        <a:graphic>
          <a:graphicData uri="http://schemas.openxmlformats.org/drawingml/2006/table">
            <a:tbl>
              <a:tblPr firstRow="1" bandRow="1">
                <a:tableStyleId>{5C22544A-7EE6-4342-B048-85BDC9FD1C3A}</a:tableStyleId>
              </a:tblPr>
              <a:tblGrid>
                <a:gridCol w="1944053"/>
                <a:gridCol w="1944053"/>
                <a:gridCol w="1944053"/>
                <a:gridCol w="1944053"/>
                <a:gridCol w="1944053"/>
              </a:tblGrid>
              <a:tr h="370840">
                <a:tc>
                  <a:txBody>
                    <a:bodyPr/>
                    <a:lstStyle/>
                    <a:p>
                      <a:pPr algn="ctr"/>
                      <a:endParaRPr lang="en-US" dirty="0"/>
                    </a:p>
                  </a:txBody>
                  <a:tcPr anchor="ctr"/>
                </a:tc>
                <a:tc>
                  <a:txBody>
                    <a:bodyPr/>
                    <a:lstStyle/>
                    <a:p>
                      <a:pPr algn="ctr"/>
                      <a:r>
                        <a:rPr lang="en-US" dirty="0" smtClean="0"/>
                        <a:t>5 or</a:t>
                      </a:r>
                      <a:r>
                        <a:rPr lang="en-US" baseline="0" dirty="0" smtClean="0"/>
                        <a:t> More</a:t>
                      </a:r>
                      <a:endParaRPr lang="en-US" dirty="0"/>
                    </a:p>
                  </a:txBody>
                  <a:tcPr anchor="ctr"/>
                </a:tc>
                <a:tc>
                  <a:txBody>
                    <a:bodyPr/>
                    <a:lstStyle/>
                    <a:p>
                      <a:pPr algn="ctr"/>
                      <a:r>
                        <a:rPr lang="en-US" dirty="0" smtClean="0"/>
                        <a:t>3-4</a:t>
                      </a:r>
                      <a:endParaRPr lang="en-US" dirty="0"/>
                    </a:p>
                  </a:txBody>
                  <a:tcPr anchor="ctr"/>
                </a:tc>
                <a:tc>
                  <a:txBody>
                    <a:bodyPr/>
                    <a:lstStyle/>
                    <a:p>
                      <a:pPr algn="ctr"/>
                      <a:r>
                        <a:rPr lang="en-US" dirty="0" smtClean="0"/>
                        <a:t>1-2</a:t>
                      </a:r>
                      <a:endParaRPr lang="en-US" dirty="0"/>
                    </a:p>
                  </a:txBody>
                  <a:tcPr anchor="ctr"/>
                </a:tc>
                <a:tc>
                  <a:txBody>
                    <a:bodyPr/>
                    <a:lstStyle/>
                    <a:p>
                      <a:pPr algn="ctr"/>
                      <a:r>
                        <a:rPr lang="en-US" dirty="0" smtClean="0"/>
                        <a:t>None</a:t>
                      </a:r>
                      <a:endParaRPr lang="en-US" dirty="0"/>
                    </a:p>
                  </a:txBody>
                  <a:tcPr anchor="ctr"/>
                </a:tc>
              </a:tr>
              <a:tr h="370840">
                <a:tc>
                  <a:txBody>
                    <a:bodyPr/>
                    <a:lstStyle/>
                    <a:p>
                      <a:pPr algn="ctr"/>
                      <a:r>
                        <a:rPr lang="en-US" dirty="0" smtClean="0"/>
                        <a:t>Exploratory</a:t>
                      </a:r>
                      <a:endParaRPr lang="en-US" dirty="0"/>
                    </a:p>
                  </a:txBody>
                  <a:tcPr anchor="ctr"/>
                </a:tc>
                <a:tc>
                  <a:txBody>
                    <a:bodyPr/>
                    <a:lstStyle/>
                    <a:p>
                      <a:pPr algn="ctr"/>
                      <a:r>
                        <a:rPr lang="en-US" dirty="0" smtClean="0"/>
                        <a:t>7</a:t>
                      </a:r>
                      <a:endParaRPr lang="en-US" dirty="0"/>
                    </a:p>
                  </a:txBody>
                  <a:tcPr anchor="ctr"/>
                </a:tc>
                <a:tc>
                  <a:txBody>
                    <a:bodyPr/>
                    <a:lstStyle/>
                    <a:p>
                      <a:pPr algn="ctr"/>
                      <a:r>
                        <a:rPr lang="en-US" dirty="0" smtClean="0"/>
                        <a:t>9</a:t>
                      </a:r>
                      <a:endParaRPr lang="en-US" dirty="0"/>
                    </a:p>
                  </a:txBody>
                  <a:tcPr anchor="ctr"/>
                </a:tc>
                <a:tc>
                  <a:txBody>
                    <a:bodyPr/>
                    <a:lstStyle/>
                    <a:p>
                      <a:pPr algn="ctr"/>
                      <a:r>
                        <a:rPr lang="en-US" dirty="0" smtClean="0"/>
                        <a:t>44</a:t>
                      </a:r>
                      <a:endParaRPr lang="en-US" dirty="0"/>
                    </a:p>
                  </a:txBody>
                  <a:tcPr anchor="ctr"/>
                </a:tc>
                <a:tc>
                  <a:txBody>
                    <a:bodyPr/>
                    <a:lstStyle/>
                    <a:p>
                      <a:pPr algn="ctr"/>
                      <a:r>
                        <a:rPr lang="en-US" dirty="0" smtClean="0"/>
                        <a:t>40</a:t>
                      </a:r>
                      <a:endParaRPr lang="en-US" dirty="0"/>
                    </a:p>
                  </a:txBody>
                  <a:tcPr anchor="ctr"/>
                </a:tc>
              </a:tr>
              <a:tr h="370840">
                <a:tc>
                  <a:txBody>
                    <a:bodyPr/>
                    <a:lstStyle/>
                    <a:p>
                      <a:pPr algn="ctr"/>
                      <a:r>
                        <a:rPr lang="en-US" dirty="0" smtClean="0"/>
                        <a:t>Major</a:t>
                      </a:r>
                      <a:endParaRPr lang="en-US" dirty="0"/>
                    </a:p>
                  </a:txBody>
                  <a:tcPr anchor="ctr"/>
                </a:tc>
                <a:tc>
                  <a:txBody>
                    <a:bodyPr/>
                    <a:lstStyle/>
                    <a:p>
                      <a:pPr algn="ctr"/>
                      <a:r>
                        <a:rPr lang="en-US" dirty="0" smtClean="0"/>
                        <a:t>8</a:t>
                      </a:r>
                      <a:endParaRPr lang="en-US" dirty="0"/>
                    </a:p>
                  </a:txBody>
                  <a:tcPr anchor="ctr"/>
                </a:tc>
                <a:tc>
                  <a:txBody>
                    <a:bodyPr/>
                    <a:lstStyle/>
                    <a:p>
                      <a:pPr algn="ctr"/>
                      <a:r>
                        <a:rPr lang="en-US" dirty="0" smtClean="0"/>
                        <a:t>23</a:t>
                      </a:r>
                      <a:endParaRPr lang="en-US" dirty="0"/>
                    </a:p>
                  </a:txBody>
                  <a:tcPr anchor="ctr"/>
                </a:tc>
                <a:tc>
                  <a:txBody>
                    <a:bodyPr/>
                    <a:lstStyle/>
                    <a:p>
                      <a:pPr algn="ctr"/>
                      <a:r>
                        <a:rPr lang="en-US" dirty="0" smtClean="0"/>
                        <a:t>51</a:t>
                      </a:r>
                      <a:endParaRPr lang="en-US" dirty="0"/>
                    </a:p>
                  </a:txBody>
                  <a:tcPr anchor="ctr"/>
                </a:tc>
                <a:tc>
                  <a:txBody>
                    <a:bodyPr/>
                    <a:lstStyle/>
                    <a:p>
                      <a:pPr algn="ctr"/>
                      <a:r>
                        <a:rPr lang="en-US" dirty="0" smtClean="0"/>
                        <a:t>19</a:t>
                      </a:r>
                      <a:endParaRPr lang="en-US" dirty="0"/>
                    </a:p>
                  </a:txBody>
                  <a:tcPr anchor="ctr"/>
                </a:tc>
              </a:tr>
            </a:tbl>
          </a:graphicData>
        </a:graphic>
      </p:graphicFrame>
      <p:cxnSp>
        <p:nvCxnSpPr>
          <p:cNvPr id="9" name="Straight Connector 8"/>
          <p:cNvCxnSpPr/>
          <p:nvPr/>
        </p:nvCxnSpPr>
        <p:spPr>
          <a:xfrm>
            <a:off x="347730" y="3434910"/>
            <a:ext cx="10921284" cy="0"/>
          </a:xfrm>
          <a:prstGeom prst="line">
            <a:avLst/>
          </a:prstGeom>
          <a:ln w="762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 name="Oval 2"/>
          <p:cNvSpPr/>
          <p:nvPr/>
        </p:nvSpPr>
        <p:spPr>
          <a:xfrm>
            <a:off x="1931831" y="2256185"/>
            <a:ext cx="7547020" cy="2292481"/>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34 % of First-Year Students report spending </a:t>
            </a:r>
            <a:r>
              <a:rPr lang="en-US" sz="2800" b="1" dirty="0" smtClean="0"/>
              <a:t>0</a:t>
            </a:r>
            <a:r>
              <a:rPr lang="en-US" sz="2800" dirty="0" smtClean="0"/>
              <a:t> hours participating in extra- and co-curricular activities. </a:t>
            </a:r>
            <a:endParaRPr lang="en-US" sz="2800" dirty="0"/>
          </a:p>
        </p:txBody>
      </p:sp>
    </p:spTree>
    <p:extLst>
      <p:ext uri="{BB962C8B-B14F-4D97-AF65-F5344CB8AC3E}">
        <p14:creationId xmlns:p14="http://schemas.microsoft.com/office/powerpoint/2010/main" val="3946215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463</TotalTime>
  <Words>909</Words>
  <Application>Microsoft Office PowerPoint</Application>
  <PresentationFormat>Widescreen</PresentationFormat>
  <Paragraphs>218</Paragraphs>
  <Slides>20</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Tw Cen MT</vt:lpstr>
      <vt:lpstr>Tw Cen MT Condensed</vt:lpstr>
      <vt:lpstr>Wingdings</vt:lpstr>
      <vt:lpstr>Wingdings 3</vt:lpstr>
      <vt:lpstr>Integral</vt:lpstr>
      <vt:lpstr>UNIV 103 Assessment results Thinking about the future</vt:lpstr>
      <vt:lpstr>Millersville as Students’ First Choice </vt:lpstr>
      <vt:lpstr>Parent’s Educational Background </vt:lpstr>
      <vt:lpstr>Student perceptions about themselves as students  high school vs. college</vt:lpstr>
      <vt:lpstr>PowerPoint Presentation</vt:lpstr>
      <vt:lpstr>PowerPoint Presentation</vt:lpstr>
      <vt:lpstr>PowerPoint Presentation</vt:lpstr>
      <vt:lpstr>PowerPoint Presentation</vt:lpstr>
      <vt:lpstr>During the current school year, about how often have you attended an art exhibit, play, or other arts performance (dance, music, etc.)?</vt:lpstr>
      <vt:lpstr>PowerPoint Presentation</vt:lpstr>
      <vt:lpstr>summary</vt:lpstr>
      <vt:lpstr>How well do you think UNIV103 helped you</vt:lpstr>
      <vt:lpstr>What skills/topics would be most useful?</vt:lpstr>
      <vt:lpstr>resources</vt:lpstr>
      <vt:lpstr>Final thoughts?</vt:lpstr>
      <vt:lpstr>Other Category</vt:lpstr>
      <vt:lpstr>PowerPoint Presentation</vt:lpstr>
      <vt:lpstr>PowerPoint Presentation</vt:lpstr>
      <vt:lpstr>Please rate how often these topics were emphasized/discussed in your UNIV 103 course? </vt:lpstr>
      <vt:lpstr>Please rate how often these topics were emphasized/discussed in your UNIV 103 course?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 103 Exploratory Sections</dc:title>
  <dc:creator>Lynn Marquez</dc:creator>
  <cp:lastModifiedBy>Lynn Marquez</cp:lastModifiedBy>
  <cp:revision>32</cp:revision>
  <dcterms:created xsi:type="dcterms:W3CDTF">2017-05-01T14:25:07Z</dcterms:created>
  <dcterms:modified xsi:type="dcterms:W3CDTF">2017-05-11T14:48:40Z</dcterms:modified>
</cp:coreProperties>
</file>