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4" r:id="rId4"/>
  </p:sldMasterIdLst>
  <p:notesMasterIdLst>
    <p:notesMasterId r:id="rId65"/>
  </p:notesMasterIdLst>
  <p:sldIdLst>
    <p:sldId id="256" r:id="rId5"/>
    <p:sldId id="386" r:id="rId6"/>
    <p:sldId id="324" r:id="rId7"/>
    <p:sldId id="387" r:id="rId8"/>
    <p:sldId id="327" r:id="rId9"/>
    <p:sldId id="326" r:id="rId10"/>
    <p:sldId id="328" r:id="rId11"/>
    <p:sldId id="329" r:id="rId12"/>
    <p:sldId id="330" r:id="rId13"/>
    <p:sldId id="331" r:id="rId14"/>
    <p:sldId id="332" r:id="rId15"/>
    <p:sldId id="333" r:id="rId16"/>
    <p:sldId id="334" r:id="rId17"/>
    <p:sldId id="335" r:id="rId18"/>
    <p:sldId id="336" r:id="rId19"/>
    <p:sldId id="338" r:id="rId20"/>
    <p:sldId id="339" r:id="rId21"/>
    <p:sldId id="340" r:id="rId22"/>
    <p:sldId id="341" r:id="rId23"/>
    <p:sldId id="342" r:id="rId24"/>
    <p:sldId id="343" r:id="rId25"/>
    <p:sldId id="344" r:id="rId26"/>
    <p:sldId id="345" r:id="rId27"/>
    <p:sldId id="346" r:id="rId28"/>
    <p:sldId id="348" r:id="rId29"/>
    <p:sldId id="349" r:id="rId30"/>
    <p:sldId id="350" r:id="rId31"/>
    <p:sldId id="351" r:id="rId32"/>
    <p:sldId id="353" r:id="rId33"/>
    <p:sldId id="354" r:id="rId34"/>
    <p:sldId id="355" r:id="rId35"/>
    <p:sldId id="356" r:id="rId36"/>
    <p:sldId id="357" r:id="rId37"/>
    <p:sldId id="358" r:id="rId38"/>
    <p:sldId id="359" r:id="rId39"/>
    <p:sldId id="360" r:id="rId40"/>
    <p:sldId id="361" r:id="rId41"/>
    <p:sldId id="362" r:id="rId42"/>
    <p:sldId id="363" r:id="rId43"/>
    <p:sldId id="364" r:id="rId44"/>
    <p:sldId id="365" r:id="rId45"/>
    <p:sldId id="366" r:id="rId46"/>
    <p:sldId id="367" r:id="rId47"/>
    <p:sldId id="368" r:id="rId48"/>
    <p:sldId id="369" r:id="rId49"/>
    <p:sldId id="370" r:id="rId50"/>
    <p:sldId id="371" r:id="rId51"/>
    <p:sldId id="372" r:id="rId52"/>
    <p:sldId id="373" r:id="rId53"/>
    <p:sldId id="374" r:id="rId54"/>
    <p:sldId id="375" r:id="rId55"/>
    <p:sldId id="376" r:id="rId56"/>
    <p:sldId id="377" r:id="rId57"/>
    <p:sldId id="379" r:id="rId58"/>
    <p:sldId id="380" r:id="rId59"/>
    <p:sldId id="388" r:id="rId60"/>
    <p:sldId id="382" r:id="rId61"/>
    <p:sldId id="383" r:id="rId62"/>
    <p:sldId id="384" r:id="rId63"/>
    <p:sldId id="385"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AD27"/>
    <a:srgbClr val="E6AD27"/>
    <a:srgbClr val="FFC715"/>
    <a:srgbClr val="E8A311"/>
    <a:srgbClr val="EEB111"/>
    <a:srgbClr val="FFCE0C"/>
    <a:srgbClr val="EFB1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916D67-A129-4E93-91A7-8C9A26664CA6}" v="29" dt="2022-07-29T17:41:31.915"/>
    <p1510:client id="{FF29CBD8-9150-4BFD-AEBC-638EAAAA0E88}" v="19" dt="2022-07-25T15:43:31.4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63"/>
    <p:restoredTop sz="94617"/>
  </p:normalViewPr>
  <p:slideViewPr>
    <p:cSldViewPr snapToGrid="0" snapToObjects="1">
      <p:cViewPr varScale="1">
        <p:scale>
          <a:sx n="105" d="100"/>
          <a:sy n="105" d="100"/>
        </p:scale>
        <p:origin x="1458" y="-6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Finley-Bowman" userId="S::rachel.finley-bowman@millersville.edu::caa8accb-44e7-45bd-ae70-ed6bfa03481d" providerId="AD" clId="Web-{61916D67-A129-4E93-91A7-8C9A26664CA6}"/>
    <pc:docChg chg="modSld">
      <pc:chgData name="Rachel Finley-Bowman" userId="S::rachel.finley-bowman@millersville.edu::caa8accb-44e7-45bd-ae70-ed6bfa03481d" providerId="AD" clId="Web-{61916D67-A129-4E93-91A7-8C9A26664CA6}" dt="2022-07-29T17:41:31.853" v="27" actId="14100"/>
      <pc:docMkLst>
        <pc:docMk/>
      </pc:docMkLst>
      <pc:sldChg chg="modSp">
        <pc:chgData name="Rachel Finley-Bowman" userId="S::rachel.finley-bowman@millersville.edu::caa8accb-44e7-45bd-ae70-ed6bfa03481d" providerId="AD" clId="Web-{61916D67-A129-4E93-91A7-8C9A26664CA6}" dt="2022-07-29T17:41:31.853" v="27" actId="14100"/>
        <pc:sldMkLst>
          <pc:docMk/>
          <pc:sldMk cId="1410915535" sldId="364"/>
        </pc:sldMkLst>
        <pc:spChg chg="mod">
          <ac:chgData name="Rachel Finley-Bowman" userId="S::rachel.finley-bowman@millersville.edu::caa8accb-44e7-45bd-ae70-ed6bfa03481d" providerId="AD" clId="Web-{61916D67-A129-4E93-91A7-8C9A26664CA6}" dt="2022-07-29T17:41:31.853" v="27" actId="14100"/>
          <ac:spMkLst>
            <pc:docMk/>
            <pc:sldMk cId="1410915535" sldId="364"/>
            <ac:spMk id="3" creationId="{00000000-0000-0000-0000-000000000000}"/>
          </ac:spMkLst>
        </pc:spChg>
      </pc:sldChg>
    </pc:docChg>
  </pc:docChgLst>
  <pc:docChgLst>
    <pc:chgData name="Rachel Finley-Bowman" userId="S::rachel.finley-bowman@millersville.edu::caa8accb-44e7-45bd-ae70-ed6bfa03481d" providerId="AD" clId="Web-{BC604485-D09A-9654-777D-DFC3228231D1}"/>
    <pc:docChg chg="sldOrd">
      <pc:chgData name="Rachel Finley-Bowman" userId="S::rachel.finley-bowman@millersville.edu::caa8accb-44e7-45bd-ae70-ed6bfa03481d" providerId="AD" clId="Web-{BC604485-D09A-9654-777D-DFC3228231D1}" dt="2022-07-21T15:52:01.789" v="1"/>
      <pc:docMkLst>
        <pc:docMk/>
      </pc:docMkLst>
      <pc:sldChg chg="ord">
        <pc:chgData name="Rachel Finley-Bowman" userId="S::rachel.finley-bowman@millersville.edu::caa8accb-44e7-45bd-ae70-ed6bfa03481d" providerId="AD" clId="Web-{BC604485-D09A-9654-777D-DFC3228231D1}" dt="2022-07-21T15:52:01.789" v="1"/>
        <pc:sldMkLst>
          <pc:docMk/>
          <pc:sldMk cId="2941398172" sldId="378"/>
        </pc:sldMkLst>
      </pc:sldChg>
      <pc:sldChg chg="ord">
        <pc:chgData name="Rachel Finley-Bowman" userId="S::rachel.finley-bowman@millersville.edu::caa8accb-44e7-45bd-ae70-ed6bfa03481d" providerId="AD" clId="Web-{BC604485-D09A-9654-777D-DFC3228231D1}" dt="2022-07-21T15:51:58.023" v="0"/>
        <pc:sldMkLst>
          <pc:docMk/>
          <pc:sldMk cId="1011627095" sldId="379"/>
        </pc:sldMkLst>
      </pc:sldChg>
    </pc:docChg>
  </pc:docChgLst>
  <pc:docChgLst>
    <pc:chgData name="Jessica Horn" userId="a82b5baf-f96a-4097-b9d4-168dada3e55e" providerId="ADAL" clId="{FF29CBD8-9150-4BFD-AEBC-638EAAAA0E88}"/>
    <pc:docChg chg="undo custSel addSld delSld modSld sldOrd">
      <pc:chgData name="Jessica Horn" userId="a82b5baf-f96a-4097-b9d4-168dada3e55e" providerId="ADAL" clId="{FF29CBD8-9150-4BFD-AEBC-638EAAAA0E88}" dt="2022-07-25T15:43:35.546" v="1075" actId="20577"/>
      <pc:docMkLst>
        <pc:docMk/>
      </pc:docMkLst>
      <pc:sldChg chg="modSp del mod ord">
        <pc:chgData name="Jessica Horn" userId="a82b5baf-f96a-4097-b9d4-168dada3e55e" providerId="ADAL" clId="{FF29CBD8-9150-4BFD-AEBC-638EAAAA0E88}" dt="2022-07-22T13:05:52.292" v="178" actId="47"/>
        <pc:sldMkLst>
          <pc:docMk/>
          <pc:sldMk cId="1492181486" sldId="303"/>
        </pc:sldMkLst>
        <pc:spChg chg="mod">
          <ac:chgData name="Jessica Horn" userId="a82b5baf-f96a-4097-b9d4-168dada3e55e" providerId="ADAL" clId="{FF29CBD8-9150-4BFD-AEBC-638EAAAA0E88}" dt="2022-07-21T19:21:41.355" v="1" actId="20577"/>
          <ac:spMkLst>
            <pc:docMk/>
            <pc:sldMk cId="1492181486" sldId="303"/>
            <ac:spMk id="3" creationId="{00000000-0000-0000-0000-000000000000}"/>
          </ac:spMkLst>
        </pc:spChg>
      </pc:sldChg>
      <pc:sldChg chg="modSp mod">
        <pc:chgData name="Jessica Horn" userId="a82b5baf-f96a-4097-b9d4-168dada3e55e" providerId="ADAL" clId="{FF29CBD8-9150-4BFD-AEBC-638EAAAA0E88}" dt="2022-07-21T19:24:43.505" v="59" actId="20577"/>
        <pc:sldMkLst>
          <pc:docMk/>
          <pc:sldMk cId="2244795953" sldId="334"/>
        </pc:sldMkLst>
        <pc:spChg chg="mod">
          <ac:chgData name="Jessica Horn" userId="a82b5baf-f96a-4097-b9d4-168dada3e55e" providerId="ADAL" clId="{FF29CBD8-9150-4BFD-AEBC-638EAAAA0E88}" dt="2022-07-21T19:24:43.505" v="59" actId="20577"/>
          <ac:spMkLst>
            <pc:docMk/>
            <pc:sldMk cId="2244795953" sldId="334"/>
            <ac:spMk id="3" creationId="{00000000-0000-0000-0000-000000000000}"/>
          </ac:spMkLst>
        </pc:spChg>
      </pc:sldChg>
      <pc:sldChg chg="modSp mod">
        <pc:chgData name="Jessica Horn" userId="a82b5baf-f96a-4097-b9d4-168dada3e55e" providerId="ADAL" clId="{FF29CBD8-9150-4BFD-AEBC-638EAAAA0E88}" dt="2022-07-21T19:25:22.347" v="60" actId="20577"/>
        <pc:sldMkLst>
          <pc:docMk/>
          <pc:sldMk cId="892552882" sldId="340"/>
        </pc:sldMkLst>
        <pc:spChg chg="mod">
          <ac:chgData name="Jessica Horn" userId="a82b5baf-f96a-4097-b9d4-168dada3e55e" providerId="ADAL" clId="{FF29CBD8-9150-4BFD-AEBC-638EAAAA0E88}" dt="2022-07-21T19:25:22.347" v="60" actId="20577"/>
          <ac:spMkLst>
            <pc:docMk/>
            <pc:sldMk cId="892552882" sldId="340"/>
            <ac:spMk id="3" creationId="{00000000-0000-0000-0000-000000000000}"/>
          </ac:spMkLst>
        </pc:spChg>
      </pc:sldChg>
      <pc:sldChg chg="modSp mod">
        <pc:chgData name="Jessica Horn" userId="a82b5baf-f96a-4097-b9d4-168dada3e55e" providerId="ADAL" clId="{FF29CBD8-9150-4BFD-AEBC-638EAAAA0E88}" dt="2022-07-21T19:25:47.819" v="63" actId="20577"/>
        <pc:sldMkLst>
          <pc:docMk/>
          <pc:sldMk cId="3994151374" sldId="343"/>
        </pc:sldMkLst>
        <pc:spChg chg="mod">
          <ac:chgData name="Jessica Horn" userId="a82b5baf-f96a-4097-b9d4-168dada3e55e" providerId="ADAL" clId="{FF29CBD8-9150-4BFD-AEBC-638EAAAA0E88}" dt="2022-07-21T19:25:47.819" v="63" actId="20577"/>
          <ac:spMkLst>
            <pc:docMk/>
            <pc:sldMk cId="3994151374" sldId="343"/>
            <ac:spMk id="3" creationId="{00000000-0000-0000-0000-000000000000}"/>
          </ac:spMkLst>
        </pc:spChg>
      </pc:sldChg>
      <pc:sldChg chg="modSp mod">
        <pc:chgData name="Jessica Horn" userId="a82b5baf-f96a-4097-b9d4-168dada3e55e" providerId="ADAL" clId="{FF29CBD8-9150-4BFD-AEBC-638EAAAA0E88}" dt="2022-07-21T19:26:05.241" v="86" actId="20577"/>
        <pc:sldMkLst>
          <pc:docMk/>
          <pc:sldMk cId="2159209730" sldId="345"/>
        </pc:sldMkLst>
        <pc:spChg chg="mod">
          <ac:chgData name="Jessica Horn" userId="a82b5baf-f96a-4097-b9d4-168dada3e55e" providerId="ADAL" clId="{FF29CBD8-9150-4BFD-AEBC-638EAAAA0E88}" dt="2022-07-21T19:26:05.241" v="86" actId="20577"/>
          <ac:spMkLst>
            <pc:docMk/>
            <pc:sldMk cId="2159209730" sldId="345"/>
            <ac:spMk id="18" creationId="{00000000-0000-0000-0000-000000000000}"/>
          </ac:spMkLst>
        </pc:spChg>
      </pc:sldChg>
      <pc:sldChg chg="modSp mod">
        <pc:chgData name="Jessica Horn" userId="a82b5baf-f96a-4097-b9d4-168dada3e55e" providerId="ADAL" clId="{FF29CBD8-9150-4BFD-AEBC-638EAAAA0E88}" dt="2022-07-21T19:26:46.012" v="92" actId="404"/>
        <pc:sldMkLst>
          <pc:docMk/>
          <pc:sldMk cId="3148337498" sldId="346"/>
        </pc:sldMkLst>
        <pc:spChg chg="mod">
          <ac:chgData name="Jessica Horn" userId="a82b5baf-f96a-4097-b9d4-168dada3e55e" providerId="ADAL" clId="{FF29CBD8-9150-4BFD-AEBC-638EAAAA0E88}" dt="2022-07-21T19:26:46.012" v="92" actId="404"/>
          <ac:spMkLst>
            <pc:docMk/>
            <pc:sldMk cId="3148337498" sldId="346"/>
            <ac:spMk id="3" creationId="{00000000-0000-0000-0000-000000000000}"/>
          </ac:spMkLst>
        </pc:spChg>
        <pc:spChg chg="mod">
          <ac:chgData name="Jessica Horn" userId="a82b5baf-f96a-4097-b9d4-168dada3e55e" providerId="ADAL" clId="{FF29CBD8-9150-4BFD-AEBC-638EAAAA0E88}" dt="2022-07-21T19:26:11.800" v="88" actId="27636"/>
          <ac:spMkLst>
            <pc:docMk/>
            <pc:sldMk cId="3148337498" sldId="346"/>
            <ac:spMk id="18" creationId="{00000000-0000-0000-0000-000000000000}"/>
          </ac:spMkLst>
        </pc:spChg>
      </pc:sldChg>
      <pc:sldChg chg="del">
        <pc:chgData name="Jessica Horn" userId="a82b5baf-f96a-4097-b9d4-168dada3e55e" providerId="ADAL" clId="{FF29CBD8-9150-4BFD-AEBC-638EAAAA0E88}" dt="2022-07-21T19:27:51.199" v="93" actId="47"/>
        <pc:sldMkLst>
          <pc:docMk/>
          <pc:sldMk cId="1684774496" sldId="347"/>
        </pc:sldMkLst>
      </pc:sldChg>
      <pc:sldChg chg="modSp mod">
        <pc:chgData name="Jessica Horn" userId="a82b5baf-f96a-4097-b9d4-168dada3e55e" providerId="ADAL" clId="{FF29CBD8-9150-4BFD-AEBC-638EAAAA0E88}" dt="2022-07-21T19:28:06.374" v="95" actId="20577"/>
        <pc:sldMkLst>
          <pc:docMk/>
          <pc:sldMk cId="3581455421" sldId="349"/>
        </pc:sldMkLst>
        <pc:spChg chg="mod">
          <ac:chgData name="Jessica Horn" userId="a82b5baf-f96a-4097-b9d4-168dada3e55e" providerId="ADAL" clId="{FF29CBD8-9150-4BFD-AEBC-638EAAAA0E88}" dt="2022-07-21T19:28:06.374" v="95" actId="20577"/>
          <ac:spMkLst>
            <pc:docMk/>
            <pc:sldMk cId="3581455421" sldId="349"/>
            <ac:spMk id="3" creationId="{00000000-0000-0000-0000-000000000000}"/>
          </ac:spMkLst>
        </pc:spChg>
      </pc:sldChg>
      <pc:sldChg chg="modSp mod">
        <pc:chgData name="Jessica Horn" userId="a82b5baf-f96a-4097-b9d4-168dada3e55e" providerId="ADAL" clId="{FF29CBD8-9150-4BFD-AEBC-638EAAAA0E88}" dt="2022-07-25T15:43:35.546" v="1075" actId="20577"/>
        <pc:sldMkLst>
          <pc:docMk/>
          <pc:sldMk cId="1364413731" sldId="356"/>
        </pc:sldMkLst>
        <pc:spChg chg="mod">
          <ac:chgData name="Jessica Horn" userId="a82b5baf-f96a-4097-b9d4-168dada3e55e" providerId="ADAL" clId="{FF29CBD8-9150-4BFD-AEBC-638EAAAA0E88}" dt="2022-07-25T15:43:35.546" v="1075" actId="20577"/>
          <ac:spMkLst>
            <pc:docMk/>
            <pc:sldMk cId="1364413731" sldId="356"/>
            <ac:spMk id="3" creationId="{00000000-0000-0000-0000-000000000000}"/>
          </ac:spMkLst>
        </pc:spChg>
      </pc:sldChg>
      <pc:sldChg chg="modSp mod">
        <pc:chgData name="Jessica Horn" userId="a82b5baf-f96a-4097-b9d4-168dada3e55e" providerId="ADAL" clId="{FF29CBD8-9150-4BFD-AEBC-638EAAAA0E88}" dt="2022-07-21T19:38:10.123" v="102" actId="20577"/>
        <pc:sldMkLst>
          <pc:docMk/>
          <pc:sldMk cId="2883898570" sldId="368"/>
        </pc:sldMkLst>
        <pc:spChg chg="mod">
          <ac:chgData name="Jessica Horn" userId="a82b5baf-f96a-4097-b9d4-168dada3e55e" providerId="ADAL" clId="{FF29CBD8-9150-4BFD-AEBC-638EAAAA0E88}" dt="2022-07-21T19:38:10.123" v="102" actId="20577"/>
          <ac:spMkLst>
            <pc:docMk/>
            <pc:sldMk cId="2883898570" sldId="368"/>
            <ac:spMk id="18" creationId="{00000000-0000-0000-0000-000000000000}"/>
          </ac:spMkLst>
        </pc:spChg>
      </pc:sldChg>
      <pc:sldChg chg="modSp mod">
        <pc:chgData name="Jessica Horn" userId="a82b5baf-f96a-4097-b9d4-168dada3e55e" providerId="ADAL" clId="{FF29CBD8-9150-4BFD-AEBC-638EAAAA0E88}" dt="2022-07-21T19:38:15.442" v="109" actId="20577"/>
        <pc:sldMkLst>
          <pc:docMk/>
          <pc:sldMk cId="822322879" sldId="369"/>
        </pc:sldMkLst>
        <pc:spChg chg="mod">
          <ac:chgData name="Jessica Horn" userId="a82b5baf-f96a-4097-b9d4-168dada3e55e" providerId="ADAL" clId="{FF29CBD8-9150-4BFD-AEBC-638EAAAA0E88}" dt="2022-07-21T19:38:15.442" v="109" actId="20577"/>
          <ac:spMkLst>
            <pc:docMk/>
            <pc:sldMk cId="822322879" sldId="369"/>
            <ac:spMk id="18" creationId="{00000000-0000-0000-0000-000000000000}"/>
          </ac:spMkLst>
        </pc:spChg>
      </pc:sldChg>
      <pc:sldChg chg="modSp mod">
        <pc:chgData name="Jessica Horn" userId="a82b5baf-f96a-4097-b9d4-168dada3e55e" providerId="ADAL" clId="{FF29CBD8-9150-4BFD-AEBC-638EAAAA0E88}" dt="2022-07-21T19:38:20.538" v="116" actId="20577"/>
        <pc:sldMkLst>
          <pc:docMk/>
          <pc:sldMk cId="2351490191" sldId="370"/>
        </pc:sldMkLst>
        <pc:spChg chg="mod">
          <ac:chgData name="Jessica Horn" userId="a82b5baf-f96a-4097-b9d4-168dada3e55e" providerId="ADAL" clId="{FF29CBD8-9150-4BFD-AEBC-638EAAAA0E88}" dt="2022-07-21T19:38:20.538" v="116" actId="20577"/>
          <ac:spMkLst>
            <pc:docMk/>
            <pc:sldMk cId="2351490191" sldId="370"/>
            <ac:spMk id="18" creationId="{00000000-0000-0000-0000-000000000000}"/>
          </ac:spMkLst>
        </pc:spChg>
      </pc:sldChg>
      <pc:sldChg chg="modSp mod">
        <pc:chgData name="Jessica Horn" userId="a82b5baf-f96a-4097-b9d4-168dada3e55e" providerId="ADAL" clId="{FF29CBD8-9150-4BFD-AEBC-638EAAAA0E88}" dt="2022-07-21T19:38:40.994" v="123" actId="20577"/>
        <pc:sldMkLst>
          <pc:docMk/>
          <pc:sldMk cId="564892280" sldId="371"/>
        </pc:sldMkLst>
        <pc:spChg chg="mod">
          <ac:chgData name="Jessica Horn" userId="a82b5baf-f96a-4097-b9d4-168dada3e55e" providerId="ADAL" clId="{FF29CBD8-9150-4BFD-AEBC-638EAAAA0E88}" dt="2022-07-21T19:38:40.994" v="123" actId="20577"/>
          <ac:spMkLst>
            <pc:docMk/>
            <pc:sldMk cId="564892280" sldId="371"/>
            <ac:spMk id="18" creationId="{00000000-0000-0000-0000-000000000000}"/>
          </ac:spMkLst>
        </pc:spChg>
      </pc:sldChg>
      <pc:sldChg chg="modSp mod">
        <pc:chgData name="Jessica Horn" userId="a82b5baf-f96a-4097-b9d4-168dada3e55e" providerId="ADAL" clId="{FF29CBD8-9150-4BFD-AEBC-638EAAAA0E88}" dt="2022-07-21T19:40:03.162" v="130" actId="20577"/>
        <pc:sldMkLst>
          <pc:docMk/>
          <pc:sldMk cId="714558050" sldId="372"/>
        </pc:sldMkLst>
        <pc:spChg chg="mod">
          <ac:chgData name="Jessica Horn" userId="a82b5baf-f96a-4097-b9d4-168dada3e55e" providerId="ADAL" clId="{FF29CBD8-9150-4BFD-AEBC-638EAAAA0E88}" dt="2022-07-21T19:40:03.162" v="130" actId="20577"/>
          <ac:spMkLst>
            <pc:docMk/>
            <pc:sldMk cId="714558050" sldId="372"/>
            <ac:spMk id="18" creationId="{00000000-0000-0000-0000-000000000000}"/>
          </ac:spMkLst>
        </pc:spChg>
      </pc:sldChg>
      <pc:sldChg chg="modSp mod">
        <pc:chgData name="Jessica Horn" userId="a82b5baf-f96a-4097-b9d4-168dada3e55e" providerId="ADAL" clId="{FF29CBD8-9150-4BFD-AEBC-638EAAAA0E88}" dt="2022-07-21T19:40:16.265" v="131" actId="20577"/>
        <pc:sldMkLst>
          <pc:docMk/>
          <pc:sldMk cId="1638202332" sldId="374"/>
        </pc:sldMkLst>
        <pc:spChg chg="mod">
          <ac:chgData name="Jessica Horn" userId="a82b5baf-f96a-4097-b9d4-168dada3e55e" providerId="ADAL" clId="{FF29CBD8-9150-4BFD-AEBC-638EAAAA0E88}" dt="2022-07-21T19:40:16.265" v="131" actId="20577"/>
          <ac:spMkLst>
            <pc:docMk/>
            <pc:sldMk cId="1638202332" sldId="374"/>
            <ac:spMk id="3" creationId="{00000000-0000-0000-0000-000000000000}"/>
          </ac:spMkLst>
        </pc:spChg>
      </pc:sldChg>
      <pc:sldChg chg="modSp mod">
        <pc:chgData name="Jessica Horn" userId="a82b5baf-f96a-4097-b9d4-168dada3e55e" providerId="ADAL" clId="{FF29CBD8-9150-4BFD-AEBC-638EAAAA0E88}" dt="2022-07-21T19:40:50.650" v="138" actId="20577"/>
        <pc:sldMkLst>
          <pc:docMk/>
          <pc:sldMk cId="1870786091" sldId="377"/>
        </pc:sldMkLst>
        <pc:spChg chg="mod">
          <ac:chgData name="Jessica Horn" userId="a82b5baf-f96a-4097-b9d4-168dada3e55e" providerId="ADAL" clId="{FF29CBD8-9150-4BFD-AEBC-638EAAAA0E88}" dt="2022-07-21T19:40:50.650" v="138" actId="20577"/>
          <ac:spMkLst>
            <pc:docMk/>
            <pc:sldMk cId="1870786091" sldId="377"/>
            <ac:spMk id="3" creationId="{00000000-0000-0000-0000-000000000000}"/>
          </ac:spMkLst>
        </pc:spChg>
      </pc:sldChg>
      <pc:sldChg chg="del">
        <pc:chgData name="Jessica Horn" userId="a82b5baf-f96a-4097-b9d4-168dada3e55e" providerId="ADAL" clId="{FF29CBD8-9150-4BFD-AEBC-638EAAAA0E88}" dt="2022-07-21T19:40:53.057" v="139" actId="47"/>
        <pc:sldMkLst>
          <pc:docMk/>
          <pc:sldMk cId="2941398172" sldId="378"/>
        </pc:sldMkLst>
      </pc:sldChg>
      <pc:sldChg chg="modSp mod">
        <pc:chgData name="Jessica Horn" userId="a82b5baf-f96a-4097-b9d4-168dada3e55e" providerId="ADAL" clId="{FF29CBD8-9150-4BFD-AEBC-638EAAAA0E88}" dt="2022-07-21T19:43:05.705" v="170" actId="1038"/>
        <pc:sldMkLst>
          <pc:docMk/>
          <pc:sldMk cId="890949521" sldId="382"/>
        </pc:sldMkLst>
        <pc:spChg chg="mod">
          <ac:chgData name="Jessica Horn" userId="a82b5baf-f96a-4097-b9d4-168dada3e55e" providerId="ADAL" clId="{FF29CBD8-9150-4BFD-AEBC-638EAAAA0E88}" dt="2022-07-21T19:43:05.705" v="170" actId="1038"/>
          <ac:spMkLst>
            <pc:docMk/>
            <pc:sldMk cId="890949521" sldId="382"/>
            <ac:spMk id="3" creationId="{00000000-0000-0000-0000-000000000000}"/>
          </ac:spMkLst>
        </pc:spChg>
      </pc:sldChg>
      <pc:sldChg chg="modSp mod">
        <pc:chgData name="Jessica Horn" userId="a82b5baf-f96a-4097-b9d4-168dada3e55e" providerId="ADAL" clId="{FF29CBD8-9150-4BFD-AEBC-638EAAAA0E88}" dt="2022-07-21T19:43:37.885" v="174" actId="20577"/>
        <pc:sldMkLst>
          <pc:docMk/>
          <pc:sldMk cId="3927366759" sldId="384"/>
        </pc:sldMkLst>
        <pc:spChg chg="mod">
          <ac:chgData name="Jessica Horn" userId="a82b5baf-f96a-4097-b9d4-168dada3e55e" providerId="ADAL" clId="{FF29CBD8-9150-4BFD-AEBC-638EAAAA0E88}" dt="2022-07-21T19:43:37.885" v="174" actId="20577"/>
          <ac:spMkLst>
            <pc:docMk/>
            <pc:sldMk cId="3927366759" sldId="384"/>
            <ac:spMk id="3" creationId="{00000000-0000-0000-0000-000000000000}"/>
          </ac:spMkLst>
        </pc:spChg>
      </pc:sldChg>
      <pc:sldChg chg="modSp add mod ord">
        <pc:chgData name="Jessica Horn" userId="a82b5baf-f96a-4097-b9d4-168dada3e55e" providerId="ADAL" clId="{FF29CBD8-9150-4BFD-AEBC-638EAAAA0E88}" dt="2022-07-22T13:19:03.026" v="842" actId="14100"/>
        <pc:sldMkLst>
          <pc:docMk/>
          <pc:sldMk cId="2392337788" sldId="386"/>
        </pc:sldMkLst>
        <pc:spChg chg="mod">
          <ac:chgData name="Jessica Horn" userId="a82b5baf-f96a-4097-b9d4-168dada3e55e" providerId="ADAL" clId="{FF29CBD8-9150-4BFD-AEBC-638EAAAA0E88}" dt="2022-07-22T13:19:03.026" v="842" actId="14100"/>
          <ac:spMkLst>
            <pc:docMk/>
            <pc:sldMk cId="2392337788" sldId="386"/>
            <ac:spMk id="3" creationId="{00000000-0000-0000-0000-000000000000}"/>
          </ac:spMkLst>
        </pc:spChg>
        <pc:spChg chg="mod">
          <ac:chgData name="Jessica Horn" userId="a82b5baf-f96a-4097-b9d4-168dada3e55e" providerId="ADAL" clId="{FF29CBD8-9150-4BFD-AEBC-638EAAAA0E88}" dt="2022-07-22T13:13:48.938" v="826" actId="1038"/>
          <ac:spMkLst>
            <pc:docMk/>
            <pc:sldMk cId="2392337788" sldId="386"/>
            <ac:spMk id="18" creationId="{00000000-0000-0000-0000-000000000000}"/>
          </ac:spMkLst>
        </pc:spChg>
      </pc:sldChg>
      <pc:sldChg chg="add">
        <pc:chgData name="Jessica Horn" userId="a82b5baf-f96a-4097-b9d4-168dada3e55e" providerId="ADAL" clId="{FF29CBD8-9150-4BFD-AEBC-638EAAAA0E88}" dt="2022-07-22T13:06:26.414" v="179" actId="2890"/>
        <pc:sldMkLst>
          <pc:docMk/>
          <pc:sldMk cId="3544639833" sldId="387"/>
        </pc:sldMkLst>
      </pc:sldChg>
      <pc:sldChg chg="modSp add mod ord">
        <pc:chgData name="Jessica Horn" userId="a82b5baf-f96a-4097-b9d4-168dada3e55e" providerId="ADAL" clId="{FF29CBD8-9150-4BFD-AEBC-638EAAAA0E88}" dt="2022-07-22T13:23:56.115" v="1006" actId="20577"/>
        <pc:sldMkLst>
          <pc:docMk/>
          <pc:sldMk cId="2856109612" sldId="388"/>
        </pc:sldMkLst>
        <pc:spChg chg="mod">
          <ac:chgData name="Jessica Horn" userId="a82b5baf-f96a-4097-b9d4-168dada3e55e" providerId="ADAL" clId="{FF29CBD8-9150-4BFD-AEBC-638EAAAA0E88}" dt="2022-07-22T13:23:56.115" v="1006" actId="20577"/>
          <ac:spMkLst>
            <pc:docMk/>
            <pc:sldMk cId="2856109612" sldId="388"/>
            <ac:spMk id="3" creationId="{00000000-0000-0000-0000-000000000000}"/>
          </ac:spMkLst>
        </pc:spChg>
        <pc:spChg chg="mod">
          <ac:chgData name="Jessica Horn" userId="a82b5baf-f96a-4097-b9d4-168dada3e55e" providerId="ADAL" clId="{FF29CBD8-9150-4BFD-AEBC-638EAAAA0E88}" dt="2022-07-22T13:21:04.994" v="874" actId="20577"/>
          <ac:spMkLst>
            <pc:docMk/>
            <pc:sldMk cId="2856109612" sldId="388"/>
            <ac:spMk id="1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504B5A-EDE8-6242-A1AA-E1890511D1B8}" type="datetimeFigureOut">
              <a:rPr lang="en-US" smtClean="0"/>
              <a:t>7/29/2022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3EBDA1-6A26-A144-BAE0-B5DFBA247923}" type="slidenum">
              <a:rPr lang="en-US" smtClean="0"/>
              <a:t>‹#›</a:t>
            </a:fld>
            <a:endParaRPr lang="en-US" dirty="0"/>
          </a:p>
        </p:txBody>
      </p:sp>
    </p:spTree>
    <p:extLst>
      <p:ext uri="{BB962C8B-B14F-4D97-AF65-F5344CB8AC3E}">
        <p14:creationId xmlns:p14="http://schemas.microsoft.com/office/powerpoint/2010/main" val="20395279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EBDA1-6A26-A144-BAE0-B5DFBA247923}" type="slidenum">
              <a:rPr lang="en-US" smtClean="0"/>
              <a:t>1</a:t>
            </a:fld>
            <a:endParaRPr lang="en-US" dirty="0"/>
          </a:p>
        </p:txBody>
      </p:sp>
    </p:spTree>
    <p:extLst>
      <p:ext uri="{BB962C8B-B14F-4D97-AF65-F5344CB8AC3E}">
        <p14:creationId xmlns:p14="http://schemas.microsoft.com/office/powerpoint/2010/main" val="191596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BDA1-6A26-A144-BAE0-B5DFBA247923}" type="slidenum">
              <a:rPr lang="en-US" smtClean="0"/>
              <a:t>10</a:t>
            </a:fld>
            <a:endParaRPr lang="en-US" dirty="0"/>
          </a:p>
        </p:txBody>
      </p:sp>
    </p:spTree>
    <p:extLst>
      <p:ext uri="{BB962C8B-B14F-4D97-AF65-F5344CB8AC3E}">
        <p14:creationId xmlns:p14="http://schemas.microsoft.com/office/powerpoint/2010/main" val="873851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BDA1-6A26-A144-BAE0-B5DFBA247923}" type="slidenum">
              <a:rPr lang="en-US" smtClean="0"/>
              <a:t>11</a:t>
            </a:fld>
            <a:endParaRPr lang="en-US" dirty="0"/>
          </a:p>
        </p:txBody>
      </p:sp>
    </p:spTree>
    <p:extLst>
      <p:ext uri="{BB962C8B-B14F-4D97-AF65-F5344CB8AC3E}">
        <p14:creationId xmlns:p14="http://schemas.microsoft.com/office/powerpoint/2010/main" val="413588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EBDA1-6A26-A144-BAE0-B5DFBA247923}" type="slidenum">
              <a:rPr lang="en-US" smtClean="0"/>
              <a:t>12</a:t>
            </a:fld>
            <a:endParaRPr lang="en-US" dirty="0"/>
          </a:p>
        </p:txBody>
      </p:sp>
    </p:spTree>
    <p:extLst>
      <p:ext uri="{BB962C8B-B14F-4D97-AF65-F5344CB8AC3E}">
        <p14:creationId xmlns:p14="http://schemas.microsoft.com/office/powerpoint/2010/main" val="694124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BDA1-6A26-A144-BAE0-B5DFBA247923}" type="slidenum">
              <a:rPr lang="en-US" smtClean="0"/>
              <a:t>13</a:t>
            </a:fld>
            <a:endParaRPr lang="en-US" dirty="0"/>
          </a:p>
        </p:txBody>
      </p:sp>
    </p:spTree>
    <p:extLst>
      <p:ext uri="{BB962C8B-B14F-4D97-AF65-F5344CB8AC3E}">
        <p14:creationId xmlns:p14="http://schemas.microsoft.com/office/powerpoint/2010/main" val="2953791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BDA1-6A26-A144-BAE0-B5DFBA247923}" type="slidenum">
              <a:rPr lang="en-US" smtClean="0"/>
              <a:t>14</a:t>
            </a:fld>
            <a:endParaRPr lang="en-US" dirty="0"/>
          </a:p>
        </p:txBody>
      </p:sp>
    </p:spTree>
    <p:extLst>
      <p:ext uri="{BB962C8B-B14F-4D97-AF65-F5344CB8AC3E}">
        <p14:creationId xmlns:p14="http://schemas.microsoft.com/office/powerpoint/2010/main" val="361574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EBDA1-6A26-A144-BAE0-B5DFBA247923}" type="slidenum">
              <a:rPr lang="en-US" smtClean="0"/>
              <a:t>15</a:t>
            </a:fld>
            <a:endParaRPr lang="en-US" dirty="0"/>
          </a:p>
        </p:txBody>
      </p:sp>
    </p:spTree>
    <p:extLst>
      <p:ext uri="{BB962C8B-B14F-4D97-AF65-F5344CB8AC3E}">
        <p14:creationId xmlns:p14="http://schemas.microsoft.com/office/powerpoint/2010/main" val="1495703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BDA1-6A26-A144-BAE0-B5DFBA247923}" type="slidenum">
              <a:rPr lang="en-US" smtClean="0"/>
              <a:t>16</a:t>
            </a:fld>
            <a:endParaRPr lang="en-US" dirty="0"/>
          </a:p>
        </p:txBody>
      </p:sp>
    </p:spTree>
    <p:extLst>
      <p:ext uri="{BB962C8B-B14F-4D97-AF65-F5344CB8AC3E}">
        <p14:creationId xmlns:p14="http://schemas.microsoft.com/office/powerpoint/2010/main" val="1276972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EBDA1-6A26-A144-BAE0-B5DFBA247923}" type="slidenum">
              <a:rPr lang="en-US" smtClean="0"/>
              <a:t>17</a:t>
            </a:fld>
            <a:endParaRPr lang="en-US" dirty="0"/>
          </a:p>
        </p:txBody>
      </p:sp>
    </p:spTree>
    <p:extLst>
      <p:ext uri="{BB962C8B-B14F-4D97-AF65-F5344CB8AC3E}">
        <p14:creationId xmlns:p14="http://schemas.microsoft.com/office/powerpoint/2010/main" val="2268538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BDA1-6A26-A144-BAE0-B5DFBA247923}" type="slidenum">
              <a:rPr lang="en-US" smtClean="0"/>
              <a:t>18</a:t>
            </a:fld>
            <a:endParaRPr lang="en-US" dirty="0"/>
          </a:p>
        </p:txBody>
      </p:sp>
    </p:spTree>
    <p:extLst>
      <p:ext uri="{BB962C8B-B14F-4D97-AF65-F5344CB8AC3E}">
        <p14:creationId xmlns:p14="http://schemas.microsoft.com/office/powerpoint/2010/main" val="2323213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BDA1-6A26-A144-BAE0-B5DFBA247923}" type="slidenum">
              <a:rPr lang="en-US" smtClean="0"/>
              <a:t>19</a:t>
            </a:fld>
            <a:endParaRPr lang="en-US" dirty="0"/>
          </a:p>
        </p:txBody>
      </p:sp>
    </p:spTree>
    <p:extLst>
      <p:ext uri="{BB962C8B-B14F-4D97-AF65-F5344CB8AC3E}">
        <p14:creationId xmlns:p14="http://schemas.microsoft.com/office/powerpoint/2010/main" val="4049916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BDA1-6A26-A144-BAE0-B5DFBA247923}" type="slidenum">
              <a:rPr lang="en-US" smtClean="0"/>
              <a:t>2</a:t>
            </a:fld>
            <a:endParaRPr lang="en-US" dirty="0"/>
          </a:p>
        </p:txBody>
      </p:sp>
    </p:spTree>
    <p:extLst>
      <p:ext uri="{BB962C8B-B14F-4D97-AF65-F5344CB8AC3E}">
        <p14:creationId xmlns:p14="http://schemas.microsoft.com/office/powerpoint/2010/main" val="1569401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EBDA1-6A26-A144-BAE0-B5DFBA247923}" type="slidenum">
              <a:rPr lang="en-US" smtClean="0"/>
              <a:t>20</a:t>
            </a:fld>
            <a:endParaRPr lang="en-US" dirty="0"/>
          </a:p>
        </p:txBody>
      </p:sp>
    </p:spTree>
    <p:extLst>
      <p:ext uri="{BB962C8B-B14F-4D97-AF65-F5344CB8AC3E}">
        <p14:creationId xmlns:p14="http://schemas.microsoft.com/office/powerpoint/2010/main" val="1483298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BDA1-6A26-A144-BAE0-B5DFBA247923}" type="slidenum">
              <a:rPr lang="en-US" smtClean="0"/>
              <a:t>21</a:t>
            </a:fld>
            <a:endParaRPr lang="en-US" dirty="0"/>
          </a:p>
        </p:txBody>
      </p:sp>
    </p:spTree>
    <p:extLst>
      <p:ext uri="{BB962C8B-B14F-4D97-AF65-F5344CB8AC3E}">
        <p14:creationId xmlns:p14="http://schemas.microsoft.com/office/powerpoint/2010/main" val="4182778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BDA1-6A26-A144-BAE0-B5DFBA247923}" type="slidenum">
              <a:rPr lang="en-US" smtClean="0"/>
              <a:t>22</a:t>
            </a:fld>
            <a:endParaRPr lang="en-US" dirty="0"/>
          </a:p>
        </p:txBody>
      </p:sp>
    </p:spTree>
    <p:extLst>
      <p:ext uri="{BB962C8B-B14F-4D97-AF65-F5344CB8AC3E}">
        <p14:creationId xmlns:p14="http://schemas.microsoft.com/office/powerpoint/2010/main" val="3752978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BDA1-6A26-A144-BAE0-B5DFBA247923}" type="slidenum">
              <a:rPr lang="en-US" smtClean="0"/>
              <a:t>23</a:t>
            </a:fld>
            <a:endParaRPr lang="en-US" dirty="0"/>
          </a:p>
        </p:txBody>
      </p:sp>
    </p:spTree>
    <p:extLst>
      <p:ext uri="{BB962C8B-B14F-4D97-AF65-F5344CB8AC3E}">
        <p14:creationId xmlns:p14="http://schemas.microsoft.com/office/powerpoint/2010/main" val="4120788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BDA1-6A26-A144-BAE0-B5DFBA247923}" type="slidenum">
              <a:rPr lang="en-US" smtClean="0"/>
              <a:t>24</a:t>
            </a:fld>
            <a:endParaRPr lang="en-US" dirty="0"/>
          </a:p>
        </p:txBody>
      </p:sp>
    </p:spTree>
    <p:extLst>
      <p:ext uri="{BB962C8B-B14F-4D97-AF65-F5344CB8AC3E}">
        <p14:creationId xmlns:p14="http://schemas.microsoft.com/office/powerpoint/2010/main" val="298243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EBDA1-6A26-A144-BAE0-B5DFBA247923}" type="slidenum">
              <a:rPr lang="en-US" smtClean="0"/>
              <a:t>25</a:t>
            </a:fld>
            <a:endParaRPr lang="en-US" dirty="0"/>
          </a:p>
        </p:txBody>
      </p:sp>
    </p:spTree>
    <p:extLst>
      <p:ext uri="{BB962C8B-B14F-4D97-AF65-F5344CB8AC3E}">
        <p14:creationId xmlns:p14="http://schemas.microsoft.com/office/powerpoint/2010/main" val="6497949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BDA1-6A26-A144-BAE0-B5DFBA247923}" type="slidenum">
              <a:rPr lang="en-US" smtClean="0"/>
              <a:t>26</a:t>
            </a:fld>
            <a:endParaRPr lang="en-US" dirty="0"/>
          </a:p>
        </p:txBody>
      </p:sp>
    </p:spTree>
    <p:extLst>
      <p:ext uri="{BB962C8B-B14F-4D97-AF65-F5344CB8AC3E}">
        <p14:creationId xmlns:p14="http://schemas.microsoft.com/office/powerpoint/2010/main" val="1518731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BDA1-6A26-A144-BAE0-B5DFBA247923}" type="slidenum">
              <a:rPr lang="en-US" smtClean="0"/>
              <a:t>27</a:t>
            </a:fld>
            <a:endParaRPr lang="en-US" dirty="0"/>
          </a:p>
        </p:txBody>
      </p:sp>
    </p:spTree>
    <p:extLst>
      <p:ext uri="{BB962C8B-B14F-4D97-AF65-F5344CB8AC3E}">
        <p14:creationId xmlns:p14="http://schemas.microsoft.com/office/powerpoint/2010/main" val="23779465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EBDA1-6A26-A144-BAE0-B5DFBA247923}" type="slidenum">
              <a:rPr lang="en-US" smtClean="0"/>
              <a:t>28</a:t>
            </a:fld>
            <a:endParaRPr lang="en-US" dirty="0"/>
          </a:p>
        </p:txBody>
      </p:sp>
    </p:spTree>
    <p:extLst>
      <p:ext uri="{BB962C8B-B14F-4D97-AF65-F5344CB8AC3E}">
        <p14:creationId xmlns:p14="http://schemas.microsoft.com/office/powerpoint/2010/main" val="38254348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BDA1-6A26-A144-BAE0-B5DFBA247923}" type="slidenum">
              <a:rPr lang="en-US" smtClean="0"/>
              <a:t>29</a:t>
            </a:fld>
            <a:endParaRPr lang="en-US" dirty="0"/>
          </a:p>
        </p:txBody>
      </p:sp>
    </p:spTree>
    <p:extLst>
      <p:ext uri="{BB962C8B-B14F-4D97-AF65-F5344CB8AC3E}">
        <p14:creationId xmlns:p14="http://schemas.microsoft.com/office/powerpoint/2010/main" val="3378883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EBDA1-6A26-A144-BAE0-B5DFBA247923}" type="slidenum">
              <a:rPr lang="en-US" smtClean="0"/>
              <a:t>3</a:t>
            </a:fld>
            <a:endParaRPr lang="en-US" dirty="0"/>
          </a:p>
        </p:txBody>
      </p:sp>
    </p:spTree>
    <p:extLst>
      <p:ext uri="{BB962C8B-B14F-4D97-AF65-F5344CB8AC3E}">
        <p14:creationId xmlns:p14="http://schemas.microsoft.com/office/powerpoint/2010/main" val="17319835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EBDA1-6A26-A144-BAE0-B5DFBA247923}" type="slidenum">
              <a:rPr lang="en-US" smtClean="0"/>
              <a:t>30</a:t>
            </a:fld>
            <a:endParaRPr lang="en-US" dirty="0"/>
          </a:p>
        </p:txBody>
      </p:sp>
    </p:spTree>
    <p:extLst>
      <p:ext uri="{BB962C8B-B14F-4D97-AF65-F5344CB8AC3E}">
        <p14:creationId xmlns:p14="http://schemas.microsoft.com/office/powerpoint/2010/main" val="5250986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BDA1-6A26-A144-BAE0-B5DFBA247923}" type="slidenum">
              <a:rPr lang="en-US" smtClean="0"/>
              <a:t>31</a:t>
            </a:fld>
            <a:endParaRPr lang="en-US" dirty="0"/>
          </a:p>
        </p:txBody>
      </p:sp>
    </p:spTree>
    <p:extLst>
      <p:ext uri="{BB962C8B-B14F-4D97-AF65-F5344CB8AC3E}">
        <p14:creationId xmlns:p14="http://schemas.microsoft.com/office/powerpoint/2010/main" val="41804526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BDA1-6A26-A144-BAE0-B5DFBA247923}" type="slidenum">
              <a:rPr lang="en-US" smtClean="0"/>
              <a:t>32</a:t>
            </a:fld>
            <a:endParaRPr lang="en-US" dirty="0"/>
          </a:p>
        </p:txBody>
      </p:sp>
    </p:spTree>
    <p:extLst>
      <p:ext uri="{BB962C8B-B14F-4D97-AF65-F5344CB8AC3E}">
        <p14:creationId xmlns:p14="http://schemas.microsoft.com/office/powerpoint/2010/main" val="17770349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EBDA1-6A26-A144-BAE0-B5DFBA247923}" type="slidenum">
              <a:rPr lang="en-US" smtClean="0"/>
              <a:t>33</a:t>
            </a:fld>
            <a:endParaRPr lang="en-US" dirty="0"/>
          </a:p>
        </p:txBody>
      </p:sp>
    </p:spTree>
    <p:extLst>
      <p:ext uri="{BB962C8B-B14F-4D97-AF65-F5344CB8AC3E}">
        <p14:creationId xmlns:p14="http://schemas.microsoft.com/office/powerpoint/2010/main" val="30850099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BDA1-6A26-A144-BAE0-B5DFBA247923}" type="slidenum">
              <a:rPr lang="en-US" smtClean="0"/>
              <a:t>34</a:t>
            </a:fld>
            <a:endParaRPr lang="en-US" dirty="0"/>
          </a:p>
        </p:txBody>
      </p:sp>
    </p:spTree>
    <p:extLst>
      <p:ext uri="{BB962C8B-B14F-4D97-AF65-F5344CB8AC3E}">
        <p14:creationId xmlns:p14="http://schemas.microsoft.com/office/powerpoint/2010/main" val="30379815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BDA1-6A26-A144-BAE0-B5DFBA247923}" type="slidenum">
              <a:rPr lang="en-US" smtClean="0"/>
              <a:t>35</a:t>
            </a:fld>
            <a:endParaRPr lang="en-US" dirty="0"/>
          </a:p>
        </p:txBody>
      </p:sp>
    </p:spTree>
    <p:extLst>
      <p:ext uri="{BB962C8B-B14F-4D97-AF65-F5344CB8AC3E}">
        <p14:creationId xmlns:p14="http://schemas.microsoft.com/office/powerpoint/2010/main" val="34381173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EBDA1-6A26-A144-BAE0-B5DFBA247923}" type="slidenum">
              <a:rPr lang="en-US" smtClean="0"/>
              <a:t>36</a:t>
            </a:fld>
            <a:endParaRPr lang="en-US" dirty="0"/>
          </a:p>
        </p:txBody>
      </p:sp>
    </p:spTree>
    <p:extLst>
      <p:ext uri="{BB962C8B-B14F-4D97-AF65-F5344CB8AC3E}">
        <p14:creationId xmlns:p14="http://schemas.microsoft.com/office/powerpoint/2010/main" val="163496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BDA1-6A26-A144-BAE0-B5DFBA247923}" type="slidenum">
              <a:rPr lang="en-US" smtClean="0"/>
              <a:t>37</a:t>
            </a:fld>
            <a:endParaRPr lang="en-US" dirty="0"/>
          </a:p>
        </p:txBody>
      </p:sp>
    </p:spTree>
    <p:extLst>
      <p:ext uri="{BB962C8B-B14F-4D97-AF65-F5344CB8AC3E}">
        <p14:creationId xmlns:p14="http://schemas.microsoft.com/office/powerpoint/2010/main" val="36847918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BDA1-6A26-A144-BAE0-B5DFBA247923}" type="slidenum">
              <a:rPr lang="en-US" smtClean="0"/>
              <a:t>38</a:t>
            </a:fld>
            <a:endParaRPr lang="en-US" dirty="0"/>
          </a:p>
        </p:txBody>
      </p:sp>
    </p:spTree>
    <p:extLst>
      <p:ext uri="{BB962C8B-B14F-4D97-AF65-F5344CB8AC3E}">
        <p14:creationId xmlns:p14="http://schemas.microsoft.com/office/powerpoint/2010/main" val="3187261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EBDA1-6A26-A144-BAE0-B5DFBA247923}" type="slidenum">
              <a:rPr lang="en-US" smtClean="0"/>
              <a:t>39</a:t>
            </a:fld>
            <a:endParaRPr lang="en-US" dirty="0"/>
          </a:p>
        </p:txBody>
      </p:sp>
    </p:spTree>
    <p:extLst>
      <p:ext uri="{BB962C8B-B14F-4D97-AF65-F5344CB8AC3E}">
        <p14:creationId xmlns:p14="http://schemas.microsoft.com/office/powerpoint/2010/main" val="4222470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BDA1-6A26-A144-BAE0-B5DFBA247923}" type="slidenum">
              <a:rPr lang="en-US" smtClean="0"/>
              <a:t>4</a:t>
            </a:fld>
            <a:endParaRPr lang="en-US" dirty="0"/>
          </a:p>
        </p:txBody>
      </p:sp>
    </p:spTree>
    <p:extLst>
      <p:ext uri="{BB962C8B-B14F-4D97-AF65-F5344CB8AC3E}">
        <p14:creationId xmlns:p14="http://schemas.microsoft.com/office/powerpoint/2010/main" val="12599160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BDA1-6A26-A144-BAE0-B5DFBA247923}" type="slidenum">
              <a:rPr lang="en-US" smtClean="0"/>
              <a:t>40</a:t>
            </a:fld>
            <a:endParaRPr lang="en-US" dirty="0"/>
          </a:p>
        </p:txBody>
      </p:sp>
    </p:spTree>
    <p:extLst>
      <p:ext uri="{BB962C8B-B14F-4D97-AF65-F5344CB8AC3E}">
        <p14:creationId xmlns:p14="http://schemas.microsoft.com/office/powerpoint/2010/main" val="17594671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BDA1-6A26-A144-BAE0-B5DFBA247923}" type="slidenum">
              <a:rPr lang="en-US" smtClean="0"/>
              <a:t>41</a:t>
            </a:fld>
            <a:endParaRPr lang="en-US" dirty="0"/>
          </a:p>
        </p:txBody>
      </p:sp>
    </p:spTree>
    <p:extLst>
      <p:ext uri="{BB962C8B-B14F-4D97-AF65-F5344CB8AC3E}">
        <p14:creationId xmlns:p14="http://schemas.microsoft.com/office/powerpoint/2010/main" val="40311203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EBDA1-6A26-A144-BAE0-B5DFBA247923}" type="slidenum">
              <a:rPr lang="en-US" smtClean="0"/>
              <a:t>42</a:t>
            </a:fld>
            <a:endParaRPr lang="en-US" dirty="0"/>
          </a:p>
        </p:txBody>
      </p:sp>
    </p:spTree>
    <p:extLst>
      <p:ext uri="{BB962C8B-B14F-4D97-AF65-F5344CB8AC3E}">
        <p14:creationId xmlns:p14="http://schemas.microsoft.com/office/powerpoint/2010/main" val="33446301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BDA1-6A26-A144-BAE0-B5DFBA247923}" type="slidenum">
              <a:rPr lang="en-US" smtClean="0"/>
              <a:t>43</a:t>
            </a:fld>
            <a:endParaRPr lang="en-US" dirty="0"/>
          </a:p>
        </p:txBody>
      </p:sp>
    </p:spTree>
    <p:extLst>
      <p:ext uri="{BB962C8B-B14F-4D97-AF65-F5344CB8AC3E}">
        <p14:creationId xmlns:p14="http://schemas.microsoft.com/office/powerpoint/2010/main" val="32709003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BDA1-6A26-A144-BAE0-B5DFBA247923}" type="slidenum">
              <a:rPr lang="en-US" smtClean="0"/>
              <a:t>44</a:t>
            </a:fld>
            <a:endParaRPr lang="en-US" dirty="0"/>
          </a:p>
        </p:txBody>
      </p:sp>
    </p:spTree>
    <p:extLst>
      <p:ext uri="{BB962C8B-B14F-4D97-AF65-F5344CB8AC3E}">
        <p14:creationId xmlns:p14="http://schemas.microsoft.com/office/powerpoint/2010/main" val="6270999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BDA1-6A26-A144-BAE0-B5DFBA247923}" type="slidenum">
              <a:rPr lang="en-US" smtClean="0"/>
              <a:t>45</a:t>
            </a:fld>
            <a:endParaRPr lang="en-US" dirty="0"/>
          </a:p>
        </p:txBody>
      </p:sp>
    </p:spTree>
    <p:extLst>
      <p:ext uri="{BB962C8B-B14F-4D97-AF65-F5344CB8AC3E}">
        <p14:creationId xmlns:p14="http://schemas.microsoft.com/office/powerpoint/2010/main" val="2001300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BDA1-6A26-A144-BAE0-B5DFBA247923}" type="slidenum">
              <a:rPr lang="en-US" smtClean="0"/>
              <a:t>46</a:t>
            </a:fld>
            <a:endParaRPr lang="en-US" dirty="0"/>
          </a:p>
        </p:txBody>
      </p:sp>
    </p:spTree>
    <p:extLst>
      <p:ext uri="{BB962C8B-B14F-4D97-AF65-F5344CB8AC3E}">
        <p14:creationId xmlns:p14="http://schemas.microsoft.com/office/powerpoint/2010/main" val="23426774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BDA1-6A26-A144-BAE0-B5DFBA247923}" type="slidenum">
              <a:rPr lang="en-US" smtClean="0"/>
              <a:t>47</a:t>
            </a:fld>
            <a:endParaRPr lang="en-US" dirty="0"/>
          </a:p>
        </p:txBody>
      </p:sp>
    </p:spTree>
    <p:extLst>
      <p:ext uri="{BB962C8B-B14F-4D97-AF65-F5344CB8AC3E}">
        <p14:creationId xmlns:p14="http://schemas.microsoft.com/office/powerpoint/2010/main" val="10518540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BDA1-6A26-A144-BAE0-B5DFBA247923}" type="slidenum">
              <a:rPr lang="en-US" smtClean="0"/>
              <a:t>48</a:t>
            </a:fld>
            <a:endParaRPr lang="en-US" dirty="0"/>
          </a:p>
        </p:txBody>
      </p:sp>
    </p:spTree>
    <p:extLst>
      <p:ext uri="{BB962C8B-B14F-4D97-AF65-F5344CB8AC3E}">
        <p14:creationId xmlns:p14="http://schemas.microsoft.com/office/powerpoint/2010/main" val="33357707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EBDA1-6A26-A144-BAE0-B5DFBA247923}" type="slidenum">
              <a:rPr lang="en-US" smtClean="0"/>
              <a:t>49</a:t>
            </a:fld>
            <a:endParaRPr lang="en-US" dirty="0"/>
          </a:p>
        </p:txBody>
      </p:sp>
    </p:spTree>
    <p:extLst>
      <p:ext uri="{BB962C8B-B14F-4D97-AF65-F5344CB8AC3E}">
        <p14:creationId xmlns:p14="http://schemas.microsoft.com/office/powerpoint/2010/main" val="3031883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BDA1-6A26-A144-BAE0-B5DFBA247923}" type="slidenum">
              <a:rPr lang="en-US" smtClean="0"/>
              <a:t>5</a:t>
            </a:fld>
            <a:endParaRPr lang="en-US" dirty="0"/>
          </a:p>
        </p:txBody>
      </p:sp>
    </p:spTree>
    <p:extLst>
      <p:ext uri="{BB962C8B-B14F-4D97-AF65-F5344CB8AC3E}">
        <p14:creationId xmlns:p14="http://schemas.microsoft.com/office/powerpoint/2010/main" val="24593025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BDA1-6A26-A144-BAE0-B5DFBA247923}" type="slidenum">
              <a:rPr lang="en-US" smtClean="0"/>
              <a:t>50</a:t>
            </a:fld>
            <a:endParaRPr lang="en-US" dirty="0"/>
          </a:p>
        </p:txBody>
      </p:sp>
    </p:spTree>
    <p:extLst>
      <p:ext uri="{BB962C8B-B14F-4D97-AF65-F5344CB8AC3E}">
        <p14:creationId xmlns:p14="http://schemas.microsoft.com/office/powerpoint/2010/main" val="26279266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BDA1-6A26-A144-BAE0-B5DFBA247923}" type="slidenum">
              <a:rPr lang="en-US" smtClean="0"/>
              <a:t>51</a:t>
            </a:fld>
            <a:endParaRPr lang="en-US" dirty="0"/>
          </a:p>
        </p:txBody>
      </p:sp>
    </p:spTree>
    <p:extLst>
      <p:ext uri="{BB962C8B-B14F-4D97-AF65-F5344CB8AC3E}">
        <p14:creationId xmlns:p14="http://schemas.microsoft.com/office/powerpoint/2010/main" val="29503439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EBDA1-6A26-A144-BAE0-B5DFBA247923}" type="slidenum">
              <a:rPr lang="en-US" smtClean="0"/>
              <a:t>52</a:t>
            </a:fld>
            <a:endParaRPr lang="en-US" dirty="0"/>
          </a:p>
        </p:txBody>
      </p:sp>
    </p:spTree>
    <p:extLst>
      <p:ext uri="{BB962C8B-B14F-4D97-AF65-F5344CB8AC3E}">
        <p14:creationId xmlns:p14="http://schemas.microsoft.com/office/powerpoint/2010/main" val="17900011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BDA1-6A26-A144-BAE0-B5DFBA247923}" type="slidenum">
              <a:rPr lang="en-US" smtClean="0"/>
              <a:t>53</a:t>
            </a:fld>
            <a:endParaRPr lang="en-US" dirty="0"/>
          </a:p>
        </p:txBody>
      </p:sp>
    </p:spTree>
    <p:extLst>
      <p:ext uri="{BB962C8B-B14F-4D97-AF65-F5344CB8AC3E}">
        <p14:creationId xmlns:p14="http://schemas.microsoft.com/office/powerpoint/2010/main" val="19215165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BDA1-6A26-A144-BAE0-B5DFBA247923}" type="slidenum">
              <a:rPr lang="en-US" smtClean="0"/>
              <a:t>54</a:t>
            </a:fld>
            <a:endParaRPr lang="en-US" dirty="0"/>
          </a:p>
        </p:txBody>
      </p:sp>
    </p:spTree>
    <p:extLst>
      <p:ext uri="{BB962C8B-B14F-4D97-AF65-F5344CB8AC3E}">
        <p14:creationId xmlns:p14="http://schemas.microsoft.com/office/powerpoint/2010/main" val="18748550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EBDA1-6A26-A144-BAE0-B5DFBA247923}" type="slidenum">
              <a:rPr lang="en-US" smtClean="0"/>
              <a:t>55</a:t>
            </a:fld>
            <a:endParaRPr lang="en-US" dirty="0"/>
          </a:p>
        </p:txBody>
      </p:sp>
    </p:spTree>
    <p:extLst>
      <p:ext uri="{BB962C8B-B14F-4D97-AF65-F5344CB8AC3E}">
        <p14:creationId xmlns:p14="http://schemas.microsoft.com/office/powerpoint/2010/main" val="32391589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BDA1-6A26-A144-BAE0-B5DFBA247923}" type="slidenum">
              <a:rPr lang="en-US" smtClean="0"/>
              <a:t>56</a:t>
            </a:fld>
            <a:endParaRPr lang="en-US" dirty="0"/>
          </a:p>
        </p:txBody>
      </p:sp>
    </p:spTree>
    <p:extLst>
      <p:ext uri="{BB962C8B-B14F-4D97-AF65-F5344CB8AC3E}">
        <p14:creationId xmlns:p14="http://schemas.microsoft.com/office/powerpoint/2010/main" val="39989490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BDA1-6A26-A144-BAE0-B5DFBA247923}" type="slidenum">
              <a:rPr lang="en-US" smtClean="0"/>
              <a:t>57</a:t>
            </a:fld>
            <a:endParaRPr lang="en-US" dirty="0"/>
          </a:p>
        </p:txBody>
      </p:sp>
    </p:spTree>
    <p:extLst>
      <p:ext uri="{BB962C8B-B14F-4D97-AF65-F5344CB8AC3E}">
        <p14:creationId xmlns:p14="http://schemas.microsoft.com/office/powerpoint/2010/main" val="23685822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EBDA1-6A26-A144-BAE0-B5DFBA247923}" type="slidenum">
              <a:rPr lang="en-US" smtClean="0"/>
              <a:t>58</a:t>
            </a:fld>
            <a:endParaRPr lang="en-US" dirty="0"/>
          </a:p>
        </p:txBody>
      </p:sp>
    </p:spTree>
    <p:extLst>
      <p:ext uri="{BB962C8B-B14F-4D97-AF65-F5344CB8AC3E}">
        <p14:creationId xmlns:p14="http://schemas.microsoft.com/office/powerpoint/2010/main" val="40258238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BDA1-6A26-A144-BAE0-B5DFBA247923}" type="slidenum">
              <a:rPr lang="en-US" smtClean="0"/>
              <a:t>59</a:t>
            </a:fld>
            <a:endParaRPr lang="en-US" dirty="0"/>
          </a:p>
        </p:txBody>
      </p:sp>
    </p:spTree>
    <p:extLst>
      <p:ext uri="{BB962C8B-B14F-4D97-AF65-F5344CB8AC3E}">
        <p14:creationId xmlns:p14="http://schemas.microsoft.com/office/powerpoint/2010/main" val="4199830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EBDA1-6A26-A144-BAE0-B5DFBA247923}" type="slidenum">
              <a:rPr lang="en-US" smtClean="0"/>
              <a:t>6</a:t>
            </a:fld>
            <a:endParaRPr lang="en-US" dirty="0"/>
          </a:p>
        </p:txBody>
      </p:sp>
    </p:spTree>
    <p:extLst>
      <p:ext uri="{BB962C8B-B14F-4D97-AF65-F5344CB8AC3E}">
        <p14:creationId xmlns:p14="http://schemas.microsoft.com/office/powerpoint/2010/main" val="6503113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BDA1-6A26-A144-BAE0-B5DFBA247923}" type="slidenum">
              <a:rPr lang="en-US" smtClean="0"/>
              <a:t>60</a:t>
            </a:fld>
            <a:endParaRPr lang="en-US" dirty="0"/>
          </a:p>
        </p:txBody>
      </p:sp>
    </p:spTree>
    <p:extLst>
      <p:ext uri="{BB962C8B-B14F-4D97-AF65-F5344CB8AC3E}">
        <p14:creationId xmlns:p14="http://schemas.microsoft.com/office/powerpoint/2010/main" val="241544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BDA1-6A26-A144-BAE0-B5DFBA247923}" type="slidenum">
              <a:rPr lang="en-US" smtClean="0"/>
              <a:t>7</a:t>
            </a:fld>
            <a:endParaRPr lang="en-US" dirty="0"/>
          </a:p>
        </p:txBody>
      </p:sp>
    </p:spTree>
    <p:extLst>
      <p:ext uri="{BB962C8B-B14F-4D97-AF65-F5344CB8AC3E}">
        <p14:creationId xmlns:p14="http://schemas.microsoft.com/office/powerpoint/2010/main" val="2468202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BDA1-6A26-A144-BAE0-B5DFBA247923}" type="slidenum">
              <a:rPr lang="en-US" smtClean="0"/>
              <a:t>8</a:t>
            </a:fld>
            <a:endParaRPr lang="en-US" dirty="0"/>
          </a:p>
        </p:txBody>
      </p:sp>
    </p:spTree>
    <p:extLst>
      <p:ext uri="{BB962C8B-B14F-4D97-AF65-F5344CB8AC3E}">
        <p14:creationId xmlns:p14="http://schemas.microsoft.com/office/powerpoint/2010/main" val="3032790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EBDA1-6A26-A144-BAE0-B5DFBA247923}" type="slidenum">
              <a:rPr lang="en-US" smtClean="0"/>
              <a:t>9</a:t>
            </a:fld>
            <a:endParaRPr lang="en-US" dirty="0"/>
          </a:p>
        </p:txBody>
      </p:sp>
    </p:spTree>
    <p:extLst>
      <p:ext uri="{BB962C8B-B14F-4D97-AF65-F5344CB8AC3E}">
        <p14:creationId xmlns:p14="http://schemas.microsoft.com/office/powerpoint/2010/main" val="2188241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2C5CA4D-914E-CA4E-9EBC-83978097B3C0}"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8582E8-920D-7948-B5E4-3701473FE26C}" type="slidenum">
              <a:rPr lang="en-US" smtClean="0"/>
              <a:t>‹#›</a:t>
            </a:fld>
            <a:endParaRPr lang="en-US"/>
          </a:p>
        </p:txBody>
      </p:sp>
    </p:spTree>
    <p:extLst>
      <p:ext uri="{BB962C8B-B14F-4D97-AF65-F5344CB8AC3E}">
        <p14:creationId xmlns:p14="http://schemas.microsoft.com/office/powerpoint/2010/main" val="52153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C5CA4D-914E-CA4E-9EBC-83978097B3C0}"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8582E8-920D-7948-B5E4-3701473FE26C}" type="slidenum">
              <a:rPr lang="en-US" smtClean="0"/>
              <a:t>‹#›</a:t>
            </a:fld>
            <a:endParaRPr lang="en-US"/>
          </a:p>
        </p:txBody>
      </p:sp>
    </p:spTree>
    <p:extLst>
      <p:ext uri="{BB962C8B-B14F-4D97-AF65-F5344CB8AC3E}">
        <p14:creationId xmlns:p14="http://schemas.microsoft.com/office/powerpoint/2010/main" val="1410017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C5CA4D-914E-CA4E-9EBC-83978097B3C0}"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8582E8-920D-7948-B5E4-3701473FE26C}" type="slidenum">
              <a:rPr lang="en-US" smtClean="0"/>
              <a:t>‹#›</a:t>
            </a:fld>
            <a:endParaRPr lang="en-US"/>
          </a:p>
        </p:txBody>
      </p:sp>
    </p:spTree>
    <p:extLst>
      <p:ext uri="{BB962C8B-B14F-4D97-AF65-F5344CB8AC3E}">
        <p14:creationId xmlns:p14="http://schemas.microsoft.com/office/powerpoint/2010/main" val="678632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2571079" y="6214912"/>
            <a:ext cx="6492526" cy="643088"/>
          </a:xfrm>
        </p:spPr>
        <p:txBody>
          <a:bodyPr anchor="ctr">
            <a:normAutofit/>
          </a:bodyPr>
          <a:lstStyle>
            <a:lvl1pPr marL="0" indent="0" algn="r">
              <a:buNone/>
              <a:defRPr sz="1800" baseline="0">
                <a:latin typeface="Arial"/>
                <a:cs typeface="Arial"/>
              </a:defRPr>
            </a:lvl1pPr>
          </a:lstStyle>
          <a:p>
            <a:pPr lvl="0"/>
            <a:r>
              <a:rPr lang="en-US"/>
              <a:t>Division or Department </a:t>
            </a:r>
            <a:r>
              <a:rPr lang="en-US" dirty="0"/>
              <a:t>Title Here</a:t>
            </a:r>
          </a:p>
        </p:txBody>
      </p:sp>
    </p:spTree>
    <p:extLst>
      <p:ext uri="{BB962C8B-B14F-4D97-AF65-F5344CB8AC3E}">
        <p14:creationId xmlns:p14="http://schemas.microsoft.com/office/powerpoint/2010/main" val="778594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3"/>
          <p:cNvSpPr>
            <a:spLocks noGrp="1"/>
          </p:cNvSpPr>
          <p:nvPr>
            <p:ph type="body" sz="quarter" idx="10" hasCustomPrompt="1"/>
          </p:nvPr>
        </p:nvSpPr>
        <p:spPr>
          <a:xfrm>
            <a:off x="4480491" y="6273200"/>
            <a:ext cx="4583113" cy="566737"/>
          </a:xfrm>
        </p:spPr>
        <p:txBody>
          <a:bodyPr anchor="ctr">
            <a:normAutofit/>
          </a:bodyPr>
          <a:lstStyle>
            <a:lvl1pPr marL="0" indent="0" algn="r">
              <a:buNone/>
              <a:defRPr sz="1800">
                <a:latin typeface="Arial"/>
                <a:cs typeface="Arial"/>
              </a:defRPr>
            </a:lvl1pPr>
          </a:lstStyle>
          <a:p>
            <a:pPr lvl="0"/>
            <a:r>
              <a:rPr lang="en-US" dirty="0"/>
              <a:t>Department Title Here</a:t>
            </a:r>
          </a:p>
        </p:txBody>
      </p:sp>
    </p:spTree>
    <p:extLst>
      <p:ext uri="{BB962C8B-B14F-4D97-AF65-F5344CB8AC3E}">
        <p14:creationId xmlns:p14="http://schemas.microsoft.com/office/powerpoint/2010/main" val="1216538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4480491" y="6273200"/>
            <a:ext cx="4583113" cy="566737"/>
          </a:xfrm>
        </p:spPr>
        <p:txBody>
          <a:bodyPr anchor="ctr">
            <a:normAutofit/>
          </a:bodyPr>
          <a:lstStyle>
            <a:lvl1pPr marL="0" indent="0" algn="r">
              <a:buNone/>
              <a:defRPr sz="1800">
                <a:latin typeface="Arial"/>
                <a:cs typeface="Arial"/>
              </a:defRPr>
            </a:lvl1pPr>
          </a:lstStyle>
          <a:p>
            <a:pPr lvl="0"/>
            <a:r>
              <a:rPr lang="en-US" dirty="0"/>
              <a:t>Department Title Here</a:t>
            </a:r>
          </a:p>
        </p:txBody>
      </p:sp>
      <p:sp>
        <p:nvSpPr>
          <p:cNvPr id="15" name="Rectangle 14"/>
          <p:cNvSpPr/>
          <p:nvPr userDrawn="1"/>
        </p:nvSpPr>
        <p:spPr>
          <a:xfrm>
            <a:off x="2304412" y="3625258"/>
            <a:ext cx="6839586" cy="534849"/>
          </a:xfrm>
          <a:prstGeom prst="rect">
            <a:avLst/>
          </a:prstGeom>
          <a:solidFill>
            <a:schemeClr val="bg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p:ph type="ctrTitle"/>
          </p:nvPr>
        </p:nvSpPr>
        <p:spPr>
          <a:xfrm>
            <a:off x="2420104" y="2130425"/>
            <a:ext cx="6525245" cy="1470025"/>
          </a:xfrm>
        </p:spPr>
        <p:txBody>
          <a:bodyPr>
            <a:normAutofit/>
          </a:bodyPr>
          <a:lstStyle>
            <a:lvl1pPr algn="l">
              <a:lnSpc>
                <a:spcPct val="90000"/>
              </a:lnSpc>
              <a:defRPr sz="4000">
                <a:solidFill>
                  <a:srgbClr val="D59F0F"/>
                </a:solidFill>
              </a:defRPr>
            </a:lvl1pPr>
          </a:lstStyle>
          <a:p>
            <a:r>
              <a:rPr lang="en-US" dirty="0">
                <a:solidFill>
                  <a:srgbClr val="E8A311"/>
                </a:solidFill>
                <a:latin typeface="Arial"/>
                <a:cs typeface="Arial"/>
              </a:rPr>
              <a:t>Title of Presentation</a:t>
            </a:r>
            <a:br>
              <a:rPr lang="en-US" dirty="0">
                <a:solidFill>
                  <a:srgbClr val="E8A311"/>
                </a:solidFill>
                <a:latin typeface="Arial"/>
                <a:cs typeface="Arial"/>
              </a:rPr>
            </a:br>
            <a:r>
              <a:rPr lang="en-US" dirty="0">
                <a:solidFill>
                  <a:srgbClr val="E8A311"/>
                </a:solidFill>
                <a:latin typeface="Arial"/>
                <a:cs typeface="Arial"/>
              </a:rPr>
              <a:t>May Go Here</a:t>
            </a:r>
          </a:p>
        </p:txBody>
      </p:sp>
      <p:sp>
        <p:nvSpPr>
          <p:cNvPr id="18" name="Subtitle 2"/>
          <p:cNvSpPr txBox="1">
            <a:spLocks/>
          </p:cNvSpPr>
          <p:nvPr userDrawn="1"/>
        </p:nvSpPr>
        <p:spPr>
          <a:xfrm>
            <a:off x="2420104" y="3625258"/>
            <a:ext cx="6525245" cy="506514"/>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000" kern="1200" baseline="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i="1" dirty="0"/>
              <a:t>March 4, 2014</a:t>
            </a:r>
          </a:p>
        </p:txBody>
      </p:sp>
      <p:sp>
        <p:nvSpPr>
          <p:cNvPr id="19" name="Subtitle 2"/>
          <p:cNvSpPr>
            <a:spLocks noGrp="1"/>
          </p:cNvSpPr>
          <p:nvPr>
            <p:ph type="subTitle" idx="1"/>
          </p:nvPr>
        </p:nvSpPr>
        <p:spPr>
          <a:xfrm>
            <a:off x="2420104" y="1762703"/>
            <a:ext cx="6525245" cy="506514"/>
          </a:xfrm>
        </p:spPr>
        <p:txBody>
          <a:bodyPr>
            <a:normAutofit/>
          </a:bodyPr>
          <a:lstStyle>
            <a:lvl1pPr marL="0" indent="0" algn="l">
              <a:buNone/>
              <a:defRPr sz="20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latin typeface="Arial"/>
                <a:cs typeface="Arial"/>
              </a:rPr>
              <a:t>Department Name Presentation for</a:t>
            </a:r>
          </a:p>
        </p:txBody>
      </p:sp>
    </p:spTree>
    <p:extLst>
      <p:ext uri="{BB962C8B-B14F-4D97-AF65-F5344CB8AC3E}">
        <p14:creationId xmlns:p14="http://schemas.microsoft.com/office/powerpoint/2010/main" val="3872572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Text Placeholder 13"/>
          <p:cNvSpPr>
            <a:spLocks noGrp="1"/>
          </p:cNvSpPr>
          <p:nvPr>
            <p:ph type="body" sz="quarter" idx="10" hasCustomPrompt="1"/>
          </p:nvPr>
        </p:nvSpPr>
        <p:spPr>
          <a:xfrm>
            <a:off x="4480491" y="6273200"/>
            <a:ext cx="4583113" cy="566737"/>
          </a:xfrm>
        </p:spPr>
        <p:txBody>
          <a:bodyPr anchor="ctr">
            <a:normAutofit/>
          </a:bodyPr>
          <a:lstStyle>
            <a:lvl1pPr marL="0" indent="0" algn="r">
              <a:buNone/>
              <a:defRPr sz="1800">
                <a:latin typeface="Arial"/>
                <a:cs typeface="Arial"/>
              </a:defRPr>
            </a:lvl1pPr>
          </a:lstStyle>
          <a:p>
            <a:pPr lvl="0"/>
            <a:r>
              <a:rPr lang="en-US" dirty="0"/>
              <a:t>Department Title Here</a:t>
            </a:r>
          </a:p>
        </p:txBody>
      </p:sp>
    </p:spTree>
    <p:extLst>
      <p:ext uri="{BB962C8B-B14F-4D97-AF65-F5344CB8AC3E}">
        <p14:creationId xmlns:p14="http://schemas.microsoft.com/office/powerpoint/2010/main" val="105240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3"/>
          <p:cNvSpPr>
            <a:spLocks noGrp="1"/>
          </p:cNvSpPr>
          <p:nvPr>
            <p:ph type="body" sz="quarter" idx="10" hasCustomPrompt="1"/>
          </p:nvPr>
        </p:nvSpPr>
        <p:spPr>
          <a:xfrm>
            <a:off x="4480491" y="6273200"/>
            <a:ext cx="4583113" cy="566737"/>
          </a:xfrm>
        </p:spPr>
        <p:txBody>
          <a:bodyPr anchor="ctr">
            <a:normAutofit/>
          </a:bodyPr>
          <a:lstStyle>
            <a:lvl1pPr marL="0" indent="0" algn="r">
              <a:buNone/>
              <a:defRPr sz="1800">
                <a:latin typeface="Arial"/>
                <a:cs typeface="Arial"/>
              </a:defRPr>
            </a:lvl1pPr>
          </a:lstStyle>
          <a:p>
            <a:pPr lvl="0"/>
            <a:r>
              <a:rPr lang="en-US" dirty="0"/>
              <a:t>Department Title Here</a:t>
            </a:r>
          </a:p>
        </p:txBody>
      </p:sp>
    </p:spTree>
    <p:extLst>
      <p:ext uri="{BB962C8B-B14F-4D97-AF65-F5344CB8AC3E}">
        <p14:creationId xmlns:p14="http://schemas.microsoft.com/office/powerpoint/2010/main" val="3166420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3"/>
          <p:cNvSpPr>
            <a:spLocks noGrp="1"/>
          </p:cNvSpPr>
          <p:nvPr>
            <p:ph type="body" sz="quarter" idx="10" hasCustomPrompt="1"/>
          </p:nvPr>
        </p:nvSpPr>
        <p:spPr>
          <a:xfrm>
            <a:off x="4480491" y="6273200"/>
            <a:ext cx="4583113" cy="566737"/>
          </a:xfrm>
        </p:spPr>
        <p:txBody>
          <a:bodyPr anchor="ctr">
            <a:normAutofit/>
          </a:bodyPr>
          <a:lstStyle>
            <a:lvl1pPr marL="0" indent="0" algn="r">
              <a:buNone/>
              <a:defRPr sz="1800">
                <a:latin typeface="Arial"/>
                <a:cs typeface="Arial"/>
              </a:defRPr>
            </a:lvl1pPr>
          </a:lstStyle>
          <a:p>
            <a:pPr lvl="0"/>
            <a:r>
              <a:rPr lang="en-US" dirty="0"/>
              <a:t>Department Title Here</a:t>
            </a:r>
          </a:p>
        </p:txBody>
      </p:sp>
    </p:spTree>
    <p:extLst>
      <p:ext uri="{BB962C8B-B14F-4D97-AF65-F5344CB8AC3E}">
        <p14:creationId xmlns:p14="http://schemas.microsoft.com/office/powerpoint/2010/main" val="3350818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13"/>
          <p:cNvSpPr>
            <a:spLocks noGrp="1"/>
          </p:cNvSpPr>
          <p:nvPr>
            <p:ph type="body" sz="quarter" idx="10" hasCustomPrompt="1"/>
          </p:nvPr>
        </p:nvSpPr>
        <p:spPr>
          <a:xfrm>
            <a:off x="4480491" y="6273200"/>
            <a:ext cx="4583113" cy="566737"/>
          </a:xfrm>
        </p:spPr>
        <p:txBody>
          <a:bodyPr anchor="ctr">
            <a:normAutofit/>
          </a:bodyPr>
          <a:lstStyle>
            <a:lvl1pPr marL="0" indent="0" algn="r">
              <a:buNone/>
              <a:defRPr sz="1800">
                <a:latin typeface="Arial"/>
                <a:cs typeface="Arial"/>
              </a:defRPr>
            </a:lvl1pPr>
          </a:lstStyle>
          <a:p>
            <a:pPr lvl="0"/>
            <a:r>
              <a:rPr lang="en-US" dirty="0"/>
              <a:t>Department Title Here</a:t>
            </a:r>
          </a:p>
        </p:txBody>
      </p:sp>
    </p:spTree>
    <p:extLst>
      <p:ext uri="{BB962C8B-B14F-4D97-AF65-F5344CB8AC3E}">
        <p14:creationId xmlns:p14="http://schemas.microsoft.com/office/powerpoint/2010/main" val="375657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ext Placeholder 13"/>
          <p:cNvSpPr>
            <a:spLocks noGrp="1"/>
          </p:cNvSpPr>
          <p:nvPr>
            <p:ph type="body" sz="quarter" idx="10" hasCustomPrompt="1"/>
          </p:nvPr>
        </p:nvSpPr>
        <p:spPr>
          <a:xfrm>
            <a:off x="4480491" y="6273200"/>
            <a:ext cx="4583113" cy="566737"/>
          </a:xfrm>
        </p:spPr>
        <p:txBody>
          <a:bodyPr anchor="ctr">
            <a:normAutofit/>
          </a:bodyPr>
          <a:lstStyle>
            <a:lvl1pPr marL="0" indent="0" algn="r">
              <a:buNone/>
              <a:defRPr sz="1800">
                <a:latin typeface="Arial"/>
                <a:cs typeface="Arial"/>
              </a:defRPr>
            </a:lvl1pPr>
          </a:lstStyle>
          <a:p>
            <a:pPr lvl="0"/>
            <a:r>
              <a:rPr lang="en-US" dirty="0"/>
              <a:t>Department Title Here</a:t>
            </a:r>
          </a:p>
        </p:txBody>
      </p:sp>
    </p:spTree>
    <p:extLst>
      <p:ext uri="{BB962C8B-B14F-4D97-AF65-F5344CB8AC3E}">
        <p14:creationId xmlns:p14="http://schemas.microsoft.com/office/powerpoint/2010/main" val="2803892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C5CA4D-914E-CA4E-9EBC-83978097B3C0}"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8582E8-920D-7948-B5E4-3701473FE26C}" type="slidenum">
              <a:rPr lang="en-US" smtClean="0"/>
              <a:t>‹#›</a:t>
            </a:fld>
            <a:endParaRPr lang="en-US"/>
          </a:p>
        </p:txBody>
      </p:sp>
    </p:spTree>
    <p:extLst>
      <p:ext uri="{BB962C8B-B14F-4D97-AF65-F5344CB8AC3E}">
        <p14:creationId xmlns:p14="http://schemas.microsoft.com/office/powerpoint/2010/main" val="366848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ext Placeholder 13"/>
          <p:cNvSpPr>
            <a:spLocks noGrp="1"/>
          </p:cNvSpPr>
          <p:nvPr>
            <p:ph type="body" sz="quarter" idx="10" hasCustomPrompt="1"/>
          </p:nvPr>
        </p:nvSpPr>
        <p:spPr>
          <a:xfrm>
            <a:off x="4480491" y="6273200"/>
            <a:ext cx="4583113" cy="566737"/>
          </a:xfrm>
        </p:spPr>
        <p:txBody>
          <a:bodyPr anchor="ctr">
            <a:normAutofit/>
          </a:bodyPr>
          <a:lstStyle>
            <a:lvl1pPr marL="0" indent="0" algn="r">
              <a:buNone/>
              <a:defRPr sz="1800">
                <a:latin typeface="Arial"/>
                <a:cs typeface="Arial"/>
              </a:defRPr>
            </a:lvl1pPr>
          </a:lstStyle>
          <a:p>
            <a:pPr lvl="0"/>
            <a:r>
              <a:rPr lang="en-US" dirty="0"/>
              <a:t>Department Title Here</a:t>
            </a:r>
          </a:p>
        </p:txBody>
      </p:sp>
    </p:spTree>
    <p:extLst>
      <p:ext uri="{BB962C8B-B14F-4D97-AF65-F5344CB8AC3E}">
        <p14:creationId xmlns:p14="http://schemas.microsoft.com/office/powerpoint/2010/main" val="2553047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3"/>
          <p:cNvSpPr>
            <a:spLocks noGrp="1"/>
          </p:cNvSpPr>
          <p:nvPr>
            <p:ph type="body" sz="quarter" idx="10" hasCustomPrompt="1"/>
          </p:nvPr>
        </p:nvSpPr>
        <p:spPr>
          <a:xfrm>
            <a:off x="4480491" y="6273200"/>
            <a:ext cx="4583113" cy="566737"/>
          </a:xfrm>
        </p:spPr>
        <p:txBody>
          <a:bodyPr anchor="ctr">
            <a:normAutofit/>
          </a:bodyPr>
          <a:lstStyle>
            <a:lvl1pPr marL="0" indent="0" algn="r">
              <a:buNone/>
              <a:defRPr sz="1800">
                <a:latin typeface="Arial"/>
                <a:cs typeface="Arial"/>
              </a:defRPr>
            </a:lvl1pPr>
          </a:lstStyle>
          <a:p>
            <a:pPr lvl="0"/>
            <a:r>
              <a:rPr lang="en-US" dirty="0"/>
              <a:t>Department Title Here</a:t>
            </a:r>
          </a:p>
        </p:txBody>
      </p:sp>
    </p:spTree>
    <p:extLst>
      <p:ext uri="{BB962C8B-B14F-4D97-AF65-F5344CB8AC3E}">
        <p14:creationId xmlns:p14="http://schemas.microsoft.com/office/powerpoint/2010/main" val="1995771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7" name="Text Placeholder 13"/>
          <p:cNvSpPr>
            <a:spLocks noGrp="1"/>
          </p:cNvSpPr>
          <p:nvPr>
            <p:ph type="body" sz="quarter" idx="10" hasCustomPrompt="1"/>
          </p:nvPr>
        </p:nvSpPr>
        <p:spPr>
          <a:xfrm>
            <a:off x="4480491" y="6273200"/>
            <a:ext cx="4583113" cy="566737"/>
          </a:xfrm>
        </p:spPr>
        <p:txBody>
          <a:bodyPr anchor="ctr">
            <a:normAutofit/>
          </a:bodyPr>
          <a:lstStyle>
            <a:lvl1pPr marL="0" indent="0" algn="r">
              <a:buNone/>
              <a:defRPr sz="1800">
                <a:latin typeface="Arial"/>
                <a:cs typeface="Arial"/>
              </a:defRPr>
            </a:lvl1pPr>
          </a:lstStyle>
          <a:p>
            <a:pPr lvl="0"/>
            <a:r>
              <a:rPr lang="en-US" dirty="0"/>
              <a:t>Department Title Here</a:t>
            </a:r>
          </a:p>
        </p:txBody>
      </p:sp>
    </p:spTree>
    <p:extLst>
      <p:ext uri="{BB962C8B-B14F-4D97-AF65-F5344CB8AC3E}">
        <p14:creationId xmlns:p14="http://schemas.microsoft.com/office/powerpoint/2010/main" val="2970940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C5CA4D-914E-CA4E-9EBC-83978097B3C0}"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8582E8-920D-7948-B5E4-3701473FE26C}" type="slidenum">
              <a:rPr lang="en-US" smtClean="0"/>
              <a:t>‹#›</a:t>
            </a:fld>
            <a:endParaRPr lang="en-US"/>
          </a:p>
        </p:txBody>
      </p:sp>
    </p:spTree>
    <p:extLst>
      <p:ext uri="{BB962C8B-B14F-4D97-AF65-F5344CB8AC3E}">
        <p14:creationId xmlns:p14="http://schemas.microsoft.com/office/powerpoint/2010/main" val="205323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C5CA4D-914E-CA4E-9EBC-83978097B3C0}"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8582E8-920D-7948-B5E4-3701473FE26C}" type="slidenum">
              <a:rPr lang="en-US" smtClean="0"/>
              <a:t>‹#›</a:t>
            </a:fld>
            <a:endParaRPr lang="en-US"/>
          </a:p>
        </p:txBody>
      </p:sp>
    </p:spTree>
    <p:extLst>
      <p:ext uri="{BB962C8B-B14F-4D97-AF65-F5344CB8AC3E}">
        <p14:creationId xmlns:p14="http://schemas.microsoft.com/office/powerpoint/2010/main" val="2014184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C5CA4D-914E-CA4E-9EBC-83978097B3C0}" type="datetimeFigureOut">
              <a:rPr lang="en-US" smtClean="0"/>
              <a:t>7/29/2022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8582E8-920D-7948-B5E4-3701473FE26C}" type="slidenum">
              <a:rPr lang="en-US" smtClean="0"/>
              <a:t>‹#›</a:t>
            </a:fld>
            <a:endParaRPr lang="en-US"/>
          </a:p>
        </p:txBody>
      </p:sp>
    </p:spTree>
    <p:extLst>
      <p:ext uri="{BB962C8B-B14F-4D97-AF65-F5344CB8AC3E}">
        <p14:creationId xmlns:p14="http://schemas.microsoft.com/office/powerpoint/2010/main" val="1615424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C5CA4D-914E-CA4E-9EBC-83978097B3C0}" type="datetimeFigureOut">
              <a:rPr lang="en-US" smtClean="0"/>
              <a:t>7/29/2022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8582E8-920D-7948-B5E4-3701473FE26C}" type="slidenum">
              <a:rPr lang="en-US" smtClean="0"/>
              <a:t>‹#›</a:t>
            </a:fld>
            <a:endParaRPr lang="en-US"/>
          </a:p>
        </p:txBody>
      </p:sp>
    </p:spTree>
    <p:extLst>
      <p:ext uri="{BB962C8B-B14F-4D97-AF65-F5344CB8AC3E}">
        <p14:creationId xmlns:p14="http://schemas.microsoft.com/office/powerpoint/2010/main" val="1949020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C5CA4D-914E-CA4E-9EBC-83978097B3C0}" type="datetimeFigureOut">
              <a:rPr lang="en-US" smtClean="0"/>
              <a:t>7/29/2022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8582E8-920D-7948-B5E4-3701473FE26C}" type="slidenum">
              <a:rPr lang="en-US" smtClean="0"/>
              <a:t>‹#›</a:t>
            </a:fld>
            <a:endParaRPr lang="en-US"/>
          </a:p>
        </p:txBody>
      </p:sp>
    </p:spTree>
    <p:extLst>
      <p:ext uri="{BB962C8B-B14F-4D97-AF65-F5344CB8AC3E}">
        <p14:creationId xmlns:p14="http://schemas.microsoft.com/office/powerpoint/2010/main" val="1617358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C5CA4D-914E-CA4E-9EBC-83978097B3C0}"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8582E8-920D-7948-B5E4-3701473FE26C}" type="slidenum">
              <a:rPr lang="en-US" smtClean="0"/>
              <a:t>‹#›</a:t>
            </a:fld>
            <a:endParaRPr lang="en-US"/>
          </a:p>
        </p:txBody>
      </p:sp>
    </p:spTree>
    <p:extLst>
      <p:ext uri="{BB962C8B-B14F-4D97-AF65-F5344CB8AC3E}">
        <p14:creationId xmlns:p14="http://schemas.microsoft.com/office/powerpoint/2010/main" val="90036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C5CA4D-914E-CA4E-9EBC-83978097B3C0}"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8582E8-920D-7948-B5E4-3701473FE26C}" type="slidenum">
              <a:rPr lang="en-US" smtClean="0"/>
              <a:t>‹#›</a:t>
            </a:fld>
            <a:endParaRPr lang="en-US"/>
          </a:p>
        </p:txBody>
      </p:sp>
    </p:spTree>
    <p:extLst>
      <p:ext uri="{BB962C8B-B14F-4D97-AF65-F5344CB8AC3E}">
        <p14:creationId xmlns:p14="http://schemas.microsoft.com/office/powerpoint/2010/main" val="141938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4"/>
          <a:stretch>
            <a:fillRect/>
          </a:stretch>
        </p:blipFill>
        <p:spPr>
          <a:xfrm>
            <a:off x="-7165486" y="661941"/>
            <a:ext cx="24783658" cy="7053309"/>
          </a:xfrm>
          <a:prstGeom prst="rect">
            <a:avLst/>
          </a:prstGeom>
        </p:spPr>
      </p:pic>
      <p:sp>
        <p:nvSpPr>
          <p:cNvPr id="2" name="Title Placeholder 1"/>
          <p:cNvSpPr>
            <a:spLocks noGrp="1"/>
          </p:cNvSpPr>
          <p:nvPr>
            <p:ph type="title"/>
          </p:nvPr>
        </p:nvSpPr>
        <p:spPr>
          <a:xfrm>
            <a:off x="628650" y="1012461"/>
            <a:ext cx="7886700" cy="6782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981200"/>
            <a:ext cx="7886700" cy="41495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5CA4D-914E-CA4E-9EBC-83978097B3C0}" type="datetimeFigureOut">
              <a:rPr lang="en-US" smtClean="0"/>
              <a:t>7/29/2022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8582E8-920D-7948-B5E4-3701473FE26C}" type="slidenum">
              <a:rPr lang="en-US" smtClean="0"/>
              <a:t>‹#›</a:t>
            </a:fld>
            <a:endParaRPr lang="en-US"/>
          </a:p>
        </p:txBody>
      </p:sp>
      <p:pic>
        <p:nvPicPr>
          <p:cNvPr id="8" name="Picture 7"/>
          <p:cNvPicPr>
            <a:picLocks noChangeAspect="1"/>
          </p:cNvPicPr>
          <p:nvPr userDrawn="1"/>
        </p:nvPicPr>
        <p:blipFill>
          <a:blip r:embed="rId25"/>
          <a:stretch>
            <a:fillRect/>
          </a:stretch>
        </p:blipFill>
        <p:spPr>
          <a:xfrm>
            <a:off x="13855" y="792151"/>
            <a:ext cx="9144000" cy="41004"/>
          </a:xfrm>
          <a:prstGeom prst="rect">
            <a:avLst/>
          </a:prstGeom>
        </p:spPr>
      </p:pic>
      <p:pic>
        <p:nvPicPr>
          <p:cNvPr id="10" name="Picture 9" descr="MillersvilleUniversity-K-NoTag.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68047" y="6490474"/>
            <a:ext cx="2036233" cy="278561"/>
          </a:xfrm>
          <a:prstGeom prst="rect">
            <a:avLst/>
          </a:prstGeom>
        </p:spPr>
      </p:pic>
      <p:pic>
        <p:nvPicPr>
          <p:cNvPr id="7" name="Picture 6"/>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7374529" y="119140"/>
            <a:ext cx="1456683" cy="575632"/>
          </a:xfrm>
          <a:prstGeom prst="rect">
            <a:avLst/>
          </a:prstGeom>
        </p:spPr>
      </p:pic>
    </p:spTree>
    <p:extLst>
      <p:ext uri="{BB962C8B-B14F-4D97-AF65-F5344CB8AC3E}">
        <p14:creationId xmlns:p14="http://schemas.microsoft.com/office/powerpoint/2010/main" val="1557558030"/>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660" r:id="rId14"/>
    <p:sldLayoutId id="2147483651" r:id="rId15"/>
    <p:sldLayoutId id="2147483652" r:id="rId16"/>
    <p:sldLayoutId id="2147483653" r:id="rId17"/>
    <p:sldLayoutId id="2147483655" r:id="rId18"/>
    <p:sldLayoutId id="2147483656" r:id="rId19"/>
    <p:sldLayoutId id="2147483657" r:id="rId20"/>
    <p:sldLayoutId id="2147483658" r:id="rId21"/>
    <p:sldLayoutId id="2147483659" r:id="rId22"/>
  </p:sldLayoutIdLst>
  <p:txStyles>
    <p:titleStyle>
      <a:lvl1pPr algn="l" defTabSz="914400" rtl="0" eaLnBrk="1" latinLnBrk="0" hangingPunct="1">
        <a:lnSpc>
          <a:spcPct val="90000"/>
        </a:lnSpc>
        <a:spcBef>
          <a:spcPct val="0"/>
        </a:spcBef>
        <a:buNone/>
        <a:defRPr sz="3800" b="1" i="0" kern="1200" baseline="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mailto:Laura.Granruth@millersville.edu"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s://www.millersville.edu/ccerp/walker-center/index.ph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0.emf"/><Relationship Id="rId5" Type="http://schemas.openxmlformats.org/officeDocument/2006/relationships/image" Target="../media/image8.emf"/><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mailto:Joseph.Lynch@millersville.edu"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www.millersville.edu/counsel/index.ph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www.millersville.edu/chep/"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hyperlink" Target="https://www.millersville.edu/chep/peereducationprograms/program-request.php" TargetMode="External"/><Relationship Id="rId4" Type="http://schemas.openxmlformats.org/officeDocument/2006/relationships/hyperlink" Target="https://www.millersville.edu/chep/peereducationprograms/index.php"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0.emf"/><Relationship Id="rId5" Type="http://schemas.openxmlformats.org/officeDocument/2006/relationships/image" Target="../media/image8.emf"/><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mailto:Carrie.Smith@millersville.edu"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hyperlink" Target="https://www.millersville.edu/ccerp/cps/"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33.xml"/><Relationship Id="rId18" Type="http://schemas.openxmlformats.org/officeDocument/2006/relationships/slide" Target="slide52.xml"/><Relationship Id="rId3" Type="http://schemas.openxmlformats.org/officeDocument/2006/relationships/slide" Target="slide3.xml"/><Relationship Id="rId7" Type="http://schemas.openxmlformats.org/officeDocument/2006/relationships/slide" Target="slide15.xml"/><Relationship Id="rId12" Type="http://schemas.openxmlformats.org/officeDocument/2006/relationships/slide" Target="slide30.xml"/><Relationship Id="rId17" Type="http://schemas.openxmlformats.org/officeDocument/2006/relationships/slide" Target="slide49.xml"/><Relationship Id="rId2" Type="http://schemas.openxmlformats.org/officeDocument/2006/relationships/notesSlide" Target="../notesSlides/notesSlide2.xml"/><Relationship Id="rId16" Type="http://schemas.openxmlformats.org/officeDocument/2006/relationships/slide" Target="slide42.xml"/><Relationship Id="rId20" Type="http://schemas.openxmlformats.org/officeDocument/2006/relationships/slide" Target="slide58.xml"/><Relationship Id="rId1" Type="http://schemas.openxmlformats.org/officeDocument/2006/relationships/slideLayout" Target="../slideLayouts/slideLayout13.xml"/><Relationship Id="rId6" Type="http://schemas.openxmlformats.org/officeDocument/2006/relationships/slide" Target="slide12.xml"/><Relationship Id="rId11" Type="http://schemas.openxmlformats.org/officeDocument/2006/relationships/slide" Target="slide28.xml"/><Relationship Id="rId5" Type="http://schemas.openxmlformats.org/officeDocument/2006/relationships/slide" Target="slide9.xml"/><Relationship Id="rId15" Type="http://schemas.openxmlformats.org/officeDocument/2006/relationships/slide" Target="slide39.xml"/><Relationship Id="rId10" Type="http://schemas.openxmlformats.org/officeDocument/2006/relationships/slide" Target="slide25.xml"/><Relationship Id="rId19" Type="http://schemas.openxmlformats.org/officeDocument/2006/relationships/slide" Target="slide55.xml"/><Relationship Id="rId4" Type="http://schemas.openxmlformats.org/officeDocument/2006/relationships/slide" Target="slide6.xml"/><Relationship Id="rId9" Type="http://schemas.openxmlformats.org/officeDocument/2006/relationships/slide" Target="slide20.xml"/><Relationship Id="rId14" Type="http://schemas.openxmlformats.org/officeDocument/2006/relationships/slide" Target="slide36.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hyperlink" Target="mailto:Patricia.Taggart@millersville.edu" TargetMode="External"/><Relationship Id="rId3" Type="http://schemas.openxmlformats.org/officeDocument/2006/relationships/hyperlink" Target="http://www.millersville.edu/elcm/" TargetMode="External"/><Relationship Id="rId7" Type="http://schemas.openxmlformats.org/officeDocument/2006/relationships/hyperlink" Target="mailto:Mentorship@millersville.edu"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hyperlink" Target="mailto:Audey.Bare@millersville.edu" TargetMode="External"/><Relationship Id="rId5" Type="http://schemas.openxmlformats.org/officeDocument/2006/relationships/hyperlink" Target="mailto:Margo.Sassaman@millersville.edu" TargetMode="External"/><Relationship Id="rId4" Type="http://schemas.openxmlformats.org/officeDocument/2006/relationships/hyperlink" Target="mailto:Careers@millersville.edu"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10.emf"/><Relationship Id="rId5" Type="http://schemas.openxmlformats.org/officeDocument/2006/relationships/image" Target="../media/image8.emf"/><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mailto:Emiyaril.Alvarez@millersville.edu"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hyperlink" Target="http://www.millersville.edu/finaid/" TargetMode="External"/><Relationship Id="rId5" Type="http://schemas.openxmlformats.org/officeDocument/2006/relationships/hyperlink" Target="mailto:FA.Mail@millersville.edu" TargetMode="External"/><Relationship Id="rId4" Type="http://schemas.openxmlformats.org/officeDocument/2006/relationships/hyperlink" Target="mailto:Ana.Lehneis@millersville.edu"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mailto:Kevin.Robinson@millersville.edu"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hyperlink" Target="http://www.millersville.edu/math/tutoring.ph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10.emf"/><Relationship Id="rId5" Type="http://schemas.openxmlformats.org/officeDocument/2006/relationships/image" Target="../media/image8.emf"/><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mailto:Christina.Kinney@millersville.edu"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hyperlink" Target="http://www.millersville.edu/globaled/"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mailto:Learning.Services@millersville.edu" TargetMode="Externa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hyperlink" Target="https://www.millersville.edu/tutoringcenter/" TargetMode="External"/><Relationship Id="rId5" Type="http://schemas.openxmlformats.org/officeDocument/2006/relationships/hyperlink" Target="mailto:Tutoring.Center@millersville.edu" TargetMode="External"/><Relationship Id="rId4" Type="http://schemas.openxmlformats.org/officeDocument/2006/relationships/hyperlink" Target="http://www.millersville.edu/learningservice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10.emf"/><Relationship Id="rId5" Type="http://schemas.openxmlformats.org/officeDocument/2006/relationships/image" Target="../media/image8.emf"/><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mailto:KSchonhaut@psecu.com" TargetMode="External"/><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hyperlink" Target="https://www.psecu.com/Learn"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mailto:William.Benton@millersville.edu" TargetMode="External"/><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hyperlink" Target="https://www.millersville.edu/dssap/starfish/"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image" Target="../media/image10.emf"/><Relationship Id="rId5" Type="http://schemas.openxmlformats.org/officeDocument/2006/relationships/image" Target="../media/image8.emf"/><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hyperlink" Target="mailto:Tom.Richardson@millersville.edu" TargetMode="External"/><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hyperlink" Target="http://www.millersville.edu/studentaffairs/"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mailto:J.Whitlow@millersville.edu" TargetMode="External"/><Relationship Id="rId2" Type="http://schemas.openxmlformats.org/officeDocument/2006/relationships/notesSlide" Target="../notesSlides/notesSlide44.xml"/><Relationship Id="rId1" Type="http://schemas.openxmlformats.org/officeDocument/2006/relationships/slideLayout" Target="../slideLayouts/slideLayout13.xml"/><Relationship Id="rId6" Type="http://schemas.openxmlformats.org/officeDocument/2006/relationships/hyperlink" Target="mailto:Alison.Sehl@millersville.edu" TargetMode="External"/><Relationship Id="rId5" Type="http://schemas.openxmlformats.org/officeDocument/2006/relationships/hyperlink" Target="mailto:Jackie.Aliotta@millersville.edu" TargetMode="External"/><Relationship Id="rId4" Type="http://schemas.openxmlformats.org/officeDocument/2006/relationships/hyperlink" Target="https://www.millersville.edu/campuslife/index.php"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millersville.edu/healthservices/index.php" TargetMode="External"/><Relationship Id="rId2" Type="http://schemas.openxmlformats.org/officeDocument/2006/relationships/notesSlide" Target="../notesSlides/notesSlide45.xml"/><Relationship Id="rId1" Type="http://schemas.openxmlformats.org/officeDocument/2006/relationships/slideLayout" Target="../slideLayouts/slideLayout13.xml"/><Relationship Id="rId5" Type="http://schemas.openxmlformats.org/officeDocument/2006/relationships/hyperlink" Target="http://www.millersville.edu/campusministries/" TargetMode="External"/><Relationship Id="rId4" Type="http://schemas.openxmlformats.org/officeDocument/2006/relationships/hyperlink" Target="mailto:John.Birkenbine@millersville.edu"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mailto:Darlene.Newman@millersville.edu" TargetMode="External"/><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hyperlink" Target="mailto:Lori.Austin@millersville.edu"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mailto:Allison.Yarrow@millersville.edu" TargetMode="External"/><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hyperlink" Target="http://www.millersville.edu/housing/" TargetMode="External"/><Relationship Id="rId5" Type="http://schemas.openxmlformats.org/officeDocument/2006/relationships/hyperlink" Target="mailto:housing@millersville.edu" TargetMode="External"/><Relationship Id="rId4" Type="http://schemas.openxmlformats.org/officeDocument/2006/relationships/hyperlink" Target="http://www.millersville.edu/campusrec/"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mailto:Chris.Jachimowicz@millersville.edu" TargetMode="External"/><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mailto:David.Henriques@millersville.edu"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hyperlink" Target="http://www.millersville.edu/explore/" TargetMode="External"/><Relationship Id="rId4" Type="http://schemas.openxmlformats.org/officeDocument/2006/relationships/hyperlink" Target="http://www.millersville.edu/advisement/"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hyperlink" Target="https://www.millersville.edu/success-coaching/" TargetMode="External"/><Relationship Id="rId2" Type="http://schemas.openxmlformats.org/officeDocument/2006/relationships/notesSlide" Target="../notesSlides/notesSlide51.xml"/><Relationship Id="rId1" Type="http://schemas.openxmlformats.org/officeDocument/2006/relationships/slideLayout" Target="../slideLayouts/slideLayout13.xml"/><Relationship Id="rId5" Type="http://schemas.openxmlformats.org/officeDocument/2006/relationships/hyperlink" Target="mailto:Olivia.Werner@millersville.edu" TargetMode="External"/><Relationship Id="rId4" Type="http://schemas.openxmlformats.org/officeDocument/2006/relationships/hyperlink" Target="mailto:Rita.Miller@millersville.edu"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2.xml"/><Relationship Id="rId1" Type="http://schemas.openxmlformats.org/officeDocument/2006/relationships/slideLayout" Target="../slideLayouts/slideLayout12.xml"/><Relationship Id="rId6" Type="http://schemas.openxmlformats.org/officeDocument/2006/relationships/image" Target="../media/image10.emf"/><Relationship Id="rId5" Type="http://schemas.openxmlformats.org/officeDocument/2006/relationships/image" Target="../media/image8.emf"/><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hyperlink" Target="mailto:Howard.Bauman@millersville.edu" TargetMode="External"/><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hyperlink" Target="http://www.millersville.edu/police/"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hyperlink" Target="mailto:Yvonne.DeBlois@millersville.edu" TargetMode="External"/><Relationship Id="rId2" Type="http://schemas.openxmlformats.org/officeDocument/2006/relationships/notesSlide" Target="../notesSlides/notesSlide57.xml"/><Relationship Id="rId1" Type="http://schemas.openxmlformats.org/officeDocument/2006/relationships/slideLayout" Target="../slideLayouts/slideLayout13.xml"/><Relationship Id="rId6" Type="http://schemas.openxmlformats.org/officeDocument/2006/relationships/hyperlink" Target="mailto:Brandyn.Whitmyer@millersville.edu" TargetMode="External"/><Relationship Id="rId5" Type="http://schemas.openxmlformats.org/officeDocument/2006/relationships/hyperlink" Target="mailto:Alison.Sehl@millersville.edu" TargetMode="External"/><Relationship Id="rId4" Type="http://schemas.openxmlformats.org/officeDocument/2006/relationships/hyperlink" Target="https://www.millersville.edu/veterans/"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8.xml"/><Relationship Id="rId1" Type="http://schemas.openxmlformats.org/officeDocument/2006/relationships/slideLayout" Target="../slideLayouts/slideLayout12.xml"/><Relationship Id="rId6" Type="http://schemas.openxmlformats.org/officeDocument/2006/relationships/image" Target="../media/image10.emf"/><Relationship Id="rId5" Type="http://schemas.openxmlformats.org/officeDocument/2006/relationships/image" Target="../media/image8.emf"/><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0.emf"/><Relationship Id="rId5" Type="http://schemas.openxmlformats.org/officeDocument/2006/relationships/image" Target="../media/image8.emf"/><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hyperlink" Target="mailto:Kerrie.Farkas@millersville.edu" TargetMode="External"/><Relationship Id="rId2" Type="http://schemas.openxmlformats.org/officeDocument/2006/relationships/notesSlide" Target="../notesSlides/notesSlide60.xml"/><Relationship Id="rId1" Type="http://schemas.openxmlformats.org/officeDocument/2006/relationships/slideLayout" Target="../slideLayouts/slideLayout13.xml"/><Relationship Id="rId5" Type="http://schemas.openxmlformats.org/officeDocument/2006/relationships/hyperlink" Target="https://www.millersville.edu/enwl/writing-center/index.php" TargetMode="External"/><Relationship Id="rId4" Type="http://schemas.openxmlformats.org/officeDocument/2006/relationships/hyperlink" Target="mailto:Writing.Center@millersville.edu"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mailto:Abby.Peters@millersville.edu"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s://www.millersville.edu/counsel/self-help-library/alcohol-other-drugs.ph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5949" y="-92600"/>
            <a:ext cx="10733938" cy="7015290"/>
          </a:xfrm>
          <a:prstGeom prst="rect">
            <a:avLst/>
          </a:prstGeom>
        </p:spPr>
      </p:pic>
      <p:pic>
        <p:nvPicPr>
          <p:cNvPr id="19" name="Picture 18"/>
          <p:cNvPicPr>
            <a:picLocks noChangeAspect="1"/>
          </p:cNvPicPr>
          <p:nvPr/>
        </p:nvPicPr>
        <p:blipFill>
          <a:blip r:embed="rId4">
            <a:alphaModFix amt="80000"/>
          </a:blip>
          <a:stretch>
            <a:fillRect/>
          </a:stretch>
        </p:blipFill>
        <p:spPr>
          <a:xfrm>
            <a:off x="-3535665" y="4286254"/>
            <a:ext cx="16513370" cy="1768099"/>
          </a:xfrm>
          <a:prstGeom prst="rect">
            <a:avLst/>
          </a:prstGeom>
        </p:spPr>
      </p:pic>
      <p:sp>
        <p:nvSpPr>
          <p:cNvPr id="71" name="Title 1"/>
          <p:cNvSpPr txBox="1">
            <a:spLocks/>
          </p:cNvSpPr>
          <p:nvPr/>
        </p:nvSpPr>
        <p:spPr>
          <a:xfrm>
            <a:off x="0" y="4607868"/>
            <a:ext cx="9144000" cy="1470025"/>
          </a:xfrm>
          <a:prstGeom prst="rect">
            <a:avLst/>
          </a:prstGeom>
          <a:effectLst/>
        </p:spPr>
        <p:txBody>
          <a:bodyPr>
            <a:normAutofit/>
          </a:bodyPr>
          <a:lstStyle>
            <a:lvl1pPr algn="l" defTabSz="457200" rtl="0" eaLnBrk="1" latinLnBrk="0" hangingPunct="1">
              <a:lnSpc>
                <a:spcPct val="90000"/>
              </a:lnSpc>
              <a:spcBef>
                <a:spcPct val="0"/>
              </a:spcBef>
              <a:buNone/>
              <a:defRPr sz="4000" kern="1200">
                <a:solidFill>
                  <a:srgbClr val="D59F0F"/>
                </a:solidFill>
                <a:latin typeface="Arial"/>
                <a:ea typeface="+mj-ea"/>
                <a:cs typeface="Arial"/>
              </a:defRPr>
            </a:lvl1pPr>
          </a:lstStyle>
          <a:p>
            <a:pPr algn="ctr"/>
            <a:r>
              <a:rPr lang="en-US" sz="3200" b="1" dirty="0">
                <a:solidFill>
                  <a:schemeClr val="tx1"/>
                </a:solidFill>
              </a:rPr>
              <a:t>UNIV 103 Faculty Handbook</a:t>
            </a:r>
            <a:br>
              <a:rPr lang="en-US" sz="3200" b="1" dirty="0">
                <a:solidFill>
                  <a:schemeClr val="tx1"/>
                </a:solidFill>
              </a:rPr>
            </a:br>
            <a:r>
              <a:rPr lang="en-US" sz="2400" b="1" dirty="0">
                <a:solidFill>
                  <a:schemeClr val="tx1"/>
                </a:solidFill>
              </a:rPr>
              <a:t>Contact Information</a:t>
            </a:r>
          </a:p>
        </p:txBody>
      </p:sp>
      <p:sp>
        <p:nvSpPr>
          <p:cNvPr id="73" name="Subtitle 2"/>
          <p:cNvSpPr txBox="1">
            <a:spLocks/>
          </p:cNvSpPr>
          <p:nvPr/>
        </p:nvSpPr>
        <p:spPr>
          <a:xfrm>
            <a:off x="0" y="5417644"/>
            <a:ext cx="9144001" cy="506514"/>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000" kern="1200" baseline="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2400" i="1" dirty="0">
                <a:solidFill>
                  <a:schemeClr val="tx1">
                    <a:lumMod val="50000"/>
                    <a:lumOff val="50000"/>
                  </a:schemeClr>
                </a:solidFill>
              </a:rPr>
              <a:t>2022</a:t>
            </a:r>
            <a:endParaRPr lang="en-US" sz="1600" i="1" dirty="0">
              <a:solidFill>
                <a:schemeClr val="tx1">
                  <a:lumMod val="50000"/>
                  <a:lumOff val="50000"/>
                </a:schemeClr>
              </a:solidFill>
            </a:endParaRPr>
          </a:p>
        </p:txBody>
      </p:sp>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37887" y="6276936"/>
            <a:ext cx="2519758" cy="343815"/>
          </a:xfrm>
          <a:prstGeom prst="rect">
            <a:avLst/>
          </a:prstGeom>
        </p:spPr>
      </p:pic>
    </p:spTree>
    <p:extLst>
      <p:ext uri="{BB962C8B-B14F-4D97-AF65-F5344CB8AC3E}">
        <p14:creationId xmlns:p14="http://schemas.microsoft.com/office/powerpoint/2010/main" val="388724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39" y="1992232"/>
            <a:ext cx="7886700" cy="4149564"/>
          </a:xfrm>
        </p:spPr>
        <p:txBody>
          <a:bodyPr>
            <a:noAutofit/>
          </a:bodyPr>
          <a:lstStyle/>
          <a:p>
            <a:pPr marL="0" indent="0">
              <a:buNone/>
            </a:pPr>
            <a:r>
              <a:rPr lang="en-US" sz="2000" dirty="0"/>
              <a:t>The Center for Civic Responsibility and Leadership provides student-centered educational and developmental projects and activities. It is premised on the view that through civic education students will be awakened and equipped to become active leaders in civic affairs. The center facilitates voter assistance, poll workers, debates, and legislative speakers.</a:t>
            </a:r>
          </a:p>
        </p:txBody>
      </p:sp>
      <p:sp>
        <p:nvSpPr>
          <p:cNvPr id="17" name="TextBox 16"/>
          <p:cNvSpPr txBox="1"/>
          <p:nvPr/>
        </p:nvSpPr>
        <p:spPr>
          <a:xfrm>
            <a:off x="2604304" y="6436776"/>
            <a:ext cx="6226910" cy="307777"/>
          </a:xfrm>
          <a:prstGeom prst="rect">
            <a:avLst/>
          </a:prstGeom>
          <a:noFill/>
        </p:spPr>
        <p:txBody>
          <a:bodyPr wrap="square" rtlCol="0">
            <a:spAutoFit/>
          </a:bodyPr>
          <a:lstStyle/>
          <a:p>
            <a:pPr algn="r"/>
            <a:r>
              <a:rPr lang="en-US" sz="1400" dirty="0">
                <a:solidFill>
                  <a:schemeClr val="bg1">
                    <a:lumMod val="65000"/>
                  </a:schemeClr>
                </a:solidFill>
              </a:rPr>
              <a:t>UNIV 103</a:t>
            </a:r>
          </a:p>
        </p:txBody>
      </p:sp>
      <p:sp>
        <p:nvSpPr>
          <p:cNvPr id="18" name="Title 1"/>
          <p:cNvSpPr txBox="1">
            <a:spLocks/>
          </p:cNvSpPr>
          <p:nvPr/>
        </p:nvSpPr>
        <p:spPr>
          <a:xfrm>
            <a:off x="557560" y="1190633"/>
            <a:ext cx="8586439" cy="598760"/>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a:solidFill>
                  <a:srgbClr val="EFB111"/>
                </a:solidFill>
              </a:rPr>
              <a:t>Center for Civic Responsibility &amp; Leadership (CCRL)</a:t>
            </a:r>
          </a:p>
        </p:txBody>
      </p:sp>
    </p:spTree>
    <p:extLst>
      <p:ext uri="{BB962C8B-B14F-4D97-AF65-F5344CB8AC3E}">
        <p14:creationId xmlns:p14="http://schemas.microsoft.com/office/powerpoint/2010/main" val="2030563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39" y="1992232"/>
            <a:ext cx="7886700" cy="4149564"/>
          </a:xfrm>
        </p:spPr>
        <p:txBody>
          <a:bodyPr>
            <a:noAutofit/>
          </a:bodyPr>
          <a:lstStyle/>
          <a:p>
            <a:pPr marL="0" indent="0">
              <a:buNone/>
            </a:pPr>
            <a:r>
              <a:rPr lang="en-US" sz="2000" dirty="0"/>
              <a:t>Huntingdon House, Room 201</a:t>
            </a:r>
          </a:p>
          <a:p>
            <a:pPr marL="0" indent="0">
              <a:buNone/>
            </a:pPr>
            <a:r>
              <a:rPr lang="en-US" sz="2000" dirty="0"/>
              <a:t>Dr. Laura Granruth – Associate Professor and Center Coordinator</a:t>
            </a:r>
          </a:p>
          <a:p>
            <a:pPr lvl="1"/>
            <a:r>
              <a:rPr lang="en-US" sz="1800" dirty="0"/>
              <a:t>717-871-5956</a:t>
            </a:r>
          </a:p>
          <a:p>
            <a:pPr lvl="1"/>
            <a:r>
              <a:rPr lang="en-US" sz="1800" dirty="0">
                <a:hlinkClick r:id="rId3"/>
              </a:rPr>
              <a:t>Laura.Granruth@millersville.edu</a:t>
            </a:r>
            <a:r>
              <a:rPr lang="en-US" sz="1800" dirty="0"/>
              <a:t> </a:t>
            </a:r>
          </a:p>
          <a:p>
            <a:pPr lvl="1"/>
            <a:r>
              <a:rPr lang="en-US" sz="1800" dirty="0"/>
              <a:t>Website: </a:t>
            </a:r>
            <a:r>
              <a:rPr lang="en-US" sz="1800" dirty="0">
                <a:hlinkClick r:id="rId4"/>
              </a:rPr>
              <a:t>https://www.millersville.edu/ccerp/walker-center/index.php</a:t>
            </a:r>
            <a:r>
              <a:rPr lang="en-US" sz="1800" dirty="0"/>
              <a:t> </a:t>
            </a:r>
          </a:p>
        </p:txBody>
      </p:sp>
      <p:sp>
        <p:nvSpPr>
          <p:cNvPr id="17" name="TextBox 16"/>
          <p:cNvSpPr txBox="1"/>
          <p:nvPr/>
        </p:nvSpPr>
        <p:spPr>
          <a:xfrm>
            <a:off x="2604304" y="6436776"/>
            <a:ext cx="6226910" cy="307777"/>
          </a:xfrm>
          <a:prstGeom prst="rect">
            <a:avLst/>
          </a:prstGeom>
          <a:noFill/>
        </p:spPr>
        <p:txBody>
          <a:bodyPr wrap="square" rtlCol="0">
            <a:spAutoFit/>
          </a:bodyPr>
          <a:lstStyle/>
          <a:p>
            <a:pPr algn="r"/>
            <a:r>
              <a:rPr lang="en-US" sz="1400" dirty="0">
                <a:solidFill>
                  <a:schemeClr val="bg1">
                    <a:lumMod val="65000"/>
                  </a:schemeClr>
                </a:solidFill>
              </a:rPr>
              <a:t>UNIV 103</a:t>
            </a:r>
          </a:p>
        </p:txBody>
      </p:sp>
      <p:sp>
        <p:nvSpPr>
          <p:cNvPr id="18" name="Title 1"/>
          <p:cNvSpPr txBox="1">
            <a:spLocks/>
          </p:cNvSpPr>
          <p:nvPr/>
        </p:nvSpPr>
        <p:spPr>
          <a:xfrm>
            <a:off x="557560" y="1190633"/>
            <a:ext cx="8586439" cy="598760"/>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a:solidFill>
                  <a:srgbClr val="EFB111"/>
                </a:solidFill>
              </a:rPr>
              <a:t>Center for Civic Responsibility &amp; Leadership (CCRL)</a:t>
            </a:r>
          </a:p>
        </p:txBody>
      </p:sp>
    </p:spTree>
    <p:extLst>
      <p:ext uri="{BB962C8B-B14F-4D97-AF65-F5344CB8AC3E}">
        <p14:creationId xmlns:p14="http://schemas.microsoft.com/office/powerpoint/2010/main" val="2789686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descr="DSC_2827_20140603-35265.jpg"/>
          <p:cNvPicPr>
            <a:picLocks noChangeAspect="1"/>
          </p:cNvPicPr>
          <p:nvPr/>
        </p:nvPicPr>
        <p:blipFill rotWithShape="1">
          <a:blip r:embed="rId3" cstate="screen">
            <a:alphaModFix amt="11000"/>
            <a:extLst>
              <a:ext uri="{BEBA8EAE-BF5A-486C-A8C5-ECC9F3942E4B}">
                <a14:imgProps xmlns:a14="http://schemas.microsoft.com/office/drawing/2010/main">
                  <a14:imgLayer r:embed="rId4">
                    <a14:imgEffect>
                      <a14:saturation sat="25000"/>
                    </a14:imgEffect>
                  </a14:imgLayer>
                </a14:imgProps>
              </a:ext>
              <a:ext uri="{28A0092B-C50C-407E-A947-70E740481C1C}">
                <a14:useLocalDpi xmlns:a14="http://schemas.microsoft.com/office/drawing/2010/main"/>
              </a:ext>
            </a:extLst>
          </a:blip>
          <a:srcRect/>
          <a:stretch/>
        </p:blipFill>
        <p:spPr>
          <a:xfrm>
            <a:off x="-664159" y="0"/>
            <a:ext cx="10472317" cy="6858000"/>
          </a:xfrm>
          <a:prstGeom prst="rect">
            <a:avLst/>
          </a:prstGeom>
        </p:spPr>
      </p:pic>
      <p:sp>
        <p:nvSpPr>
          <p:cNvPr id="71" name="Title 1"/>
          <p:cNvSpPr txBox="1">
            <a:spLocks/>
          </p:cNvSpPr>
          <p:nvPr/>
        </p:nvSpPr>
        <p:spPr>
          <a:xfrm>
            <a:off x="1391197" y="2595317"/>
            <a:ext cx="7237898" cy="2260768"/>
          </a:xfrm>
          <a:prstGeom prst="rect">
            <a:avLst/>
          </a:prstGeom>
          <a:effectLst/>
        </p:spPr>
        <p:txBody>
          <a:bodyPr>
            <a:noAutofit/>
          </a:bodyPr>
          <a:lstStyle>
            <a:lvl1pPr algn="l" defTabSz="457200" rtl="0" eaLnBrk="1" latinLnBrk="0" hangingPunct="1">
              <a:lnSpc>
                <a:spcPct val="90000"/>
              </a:lnSpc>
              <a:spcBef>
                <a:spcPct val="0"/>
              </a:spcBef>
              <a:buNone/>
              <a:defRPr sz="4000" kern="1200">
                <a:solidFill>
                  <a:srgbClr val="D59F0F"/>
                </a:solidFill>
                <a:latin typeface="Arial"/>
                <a:ea typeface="+mj-ea"/>
                <a:cs typeface="Arial"/>
              </a:defRPr>
            </a:lvl1pPr>
          </a:lstStyle>
          <a:p>
            <a:r>
              <a:rPr lang="en-US" sz="6000" dirty="0">
                <a:solidFill>
                  <a:srgbClr val="E5AD27"/>
                </a:solidFill>
              </a:rPr>
              <a:t>Center for Counseling and Human Development</a:t>
            </a:r>
          </a:p>
        </p:txBody>
      </p:sp>
      <p:pic>
        <p:nvPicPr>
          <p:cNvPr id="5" name="Picture 4"/>
          <p:cNvPicPr>
            <a:picLocks noChangeAspect="1"/>
          </p:cNvPicPr>
          <p:nvPr/>
        </p:nvPicPr>
        <p:blipFill>
          <a:blip r:embed="rId5"/>
          <a:stretch>
            <a:fillRect/>
          </a:stretch>
        </p:blipFill>
        <p:spPr>
          <a:xfrm>
            <a:off x="-372721" y="1176599"/>
            <a:ext cx="5930900" cy="939800"/>
          </a:xfrm>
          <a:prstGeom prst="rect">
            <a:avLst/>
          </a:prstGeom>
        </p:spPr>
      </p:pic>
      <p:pic>
        <p:nvPicPr>
          <p:cNvPr id="2" name="Picture 1"/>
          <p:cNvPicPr>
            <a:picLocks noChangeAspect="1"/>
          </p:cNvPicPr>
          <p:nvPr/>
        </p:nvPicPr>
        <p:blipFill>
          <a:blip r:embed="rId6"/>
          <a:stretch>
            <a:fillRect/>
          </a:stretch>
        </p:blipFill>
        <p:spPr>
          <a:xfrm>
            <a:off x="1552867" y="1441188"/>
            <a:ext cx="3388585" cy="468634"/>
          </a:xfrm>
          <a:prstGeom prst="rect">
            <a:avLst/>
          </a:prstGeom>
        </p:spPr>
      </p:pic>
    </p:spTree>
    <p:extLst>
      <p:ext uri="{BB962C8B-B14F-4D97-AF65-F5344CB8AC3E}">
        <p14:creationId xmlns:p14="http://schemas.microsoft.com/office/powerpoint/2010/main" val="283019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39" y="1992232"/>
            <a:ext cx="7886700" cy="4149564"/>
          </a:xfrm>
        </p:spPr>
        <p:txBody>
          <a:bodyPr>
            <a:noAutofit/>
          </a:bodyPr>
          <a:lstStyle/>
          <a:p>
            <a:pPr marL="0" indent="0">
              <a:lnSpc>
                <a:spcPct val="150000"/>
              </a:lnSpc>
              <a:buNone/>
            </a:pPr>
            <a:r>
              <a:rPr lang="en-US" sz="2000" dirty="0"/>
              <a:t>Request a presentation and/or resources on the following topics: </a:t>
            </a:r>
          </a:p>
          <a:p>
            <a:pPr marL="914400" lvl="1" indent="-457200">
              <a:lnSpc>
                <a:spcPct val="150000"/>
              </a:lnSpc>
              <a:buAutoNum type="alphaLcParenBoth"/>
            </a:pPr>
            <a:r>
              <a:rPr lang="en-US" sz="2000" dirty="0"/>
              <a:t>accessing and using Counseling Services at Millersville</a:t>
            </a:r>
          </a:p>
          <a:p>
            <a:pPr marL="914400" lvl="1" indent="-457200">
              <a:lnSpc>
                <a:spcPct val="150000"/>
              </a:lnSpc>
              <a:buAutoNum type="alphaLcParenBoth"/>
            </a:pPr>
            <a:r>
              <a:rPr lang="en-US" sz="2000" dirty="0"/>
              <a:t>information on psychiatric consult for students</a:t>
            </a:r>
          </a:p>
          <a:p>
            <a:pPr marL="914400" lvl="1" indent="-457200">
              <a:lnSpc>
                <a:spcPct val="150000"/>
              </a:lnSpc>
              <a:buAutoNum type="alphaLcParenBoth"/>
            </a:pPr>
            <a:r>
              <a:rPr lang="en-US" sz="2000" dirty="0"/>
              <a:t>common reasons for seeking counseling in college</a:t>
            </a:r>
          </a:p>
          <a:p>
            <a:pPr marL="914400" lvl="1" indent="-457200">
              <a:lnSpc>
                <a:spcPct val="150000"/>
              </a:lnSpc>
              <a:buAutoNum type="alphaLcParenBoth"/>
            </a:pPr>
            <a:r>
              <a:rPr lang="en-US" sz="2000" dirty="0"/>
              <a:t>healthy relationships</a:t>
            </a:r>
          </a:p>
          <a:p>
            <a:pPr marL="914400" lvl="1" indent="-457200">
              <a:lnSpc>
                <a:spcPct val="150000"/>
              </a:lnSpc>
              <a:buAutoNum type="alphaLcParenBoth"/>
            </a:pPr>
            <a:r>
              <a:rPr lang="en-US" sz="2000" dirty="0"/>
              <a:t>specific disorders, such as anxiety and depression</a:t>
            </a:r>
          </a:p>
          <a:p>
            <a:pPr marL="914400" lvl="1" indent="-457200">
              <a:lnSpc>
                <a:spcPct val="150000"/>
              </a:lnSpc>
              <a:buAutoNum type="alphaLcParenBoth"/>
            </a:pPr>
            <a:r>
              <a:rPr lang="en-US" sz="2000" dirty="0"/>
              <a:t>other topics as requested</a:t>
            </a:r>
            <a:endParaRPr lang="en-US" sz="1600" dirty="0"/>
          </a:p>
        </p:txBody>
      </p:sp>
      <p:sp>
        <p:nvSpPr>
          <p:cNvPr id="17" name="TextBox 16"/>
          <p:cNvSpPr txBox="1"/>
          <p:nvPr/>
        </p:nvSpPr>
        <p:spPr>
          <a:xfrm>
            <a:off x="2604304" y="6436776"/>
            <a:ext cx="6226910" cy="307777"/>
          </a:xfrm>
          <a:prstGeom prst="rect">
            <a:avLst/>
          </a:prstGeom>
          <a:noFill/>
        </p:spPr>
        <p:txBody>
          <a:bodyPr wrap="square" rtlCol="0">
            <a:spAutoFit/>
          </a:bodyPr>
          <a:lstStyle/>
          <a:p>
            <a:pPr algn="r"/>
            <a:r>
              <a:rPr lang="en-US" sz="1400" dirty="0">
                <a:solidFill>
                  <a:schemeClr val="bg1">
                    <a:lumMod val="65000"/>
                  </a:schemeClr>
                </a:solidFill>
              </a:rPr>
              <a:t>UNIV 103</a:t>
            </a:r>
          </a:p>
        </p:txBody>
      </p:sp>
      <p:sp>
        <p:nvSpPr>
          <p:cNvPr id="18" name="Title 1"/>
          <p:cNvSpPr txBox="1">
            <a:spLocks/>
          </p:cNvSpPr>
          <p:nvPr/>
        </p:nvSpPr>
        <p:spPr>
          <a:xfrm>
            <a:off x="557560" y="1190633"/>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a:solidFill>
                  <a:srgbClr val="EFB111"/>
                </a:solidFill>
              </a:rPr>
              <a:t>Center for Counseling and Human Development</a:t>
            </a:r>
          </a:p>
        </p:txBody>
      </p:sp>
    </p:spTree>
    <p:extLst>
      <p:ext uri="{BB962C8B-B14F-4D97-AF65-F5344CB8AC3E}">
        <p14:creationId xmlns:p14="http://schemas.microsoft.com/office/powerpoint/2010/main" val="2244795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39" y="1992232"/>
            <a:ext cx="7886700" cy="4149564"/>
          </a:xfrm>
        </p:spPr>
        <p:txBody>
          <a:bodyPr>
            <a:noAutofit/>
          </a:bodyPr>
          <a:lstStyle/>
          <a:p>
            <a:pPr marL="0" indent="0">
              <a:buNone/>
            </a:pPr>
            <a:r>
              <a:rPr lang="en-US" sz="2000" dirty="0"/>
              <a:t>Lyle Hall, 3</a:t>
            </a:r>
            <a:r>
              <a:rPr lang="en-US" sz="2000" baseline="30000" dirty="0"/>
              <a:t>rd</a:t>
            </a:r>
            <a:r>
              <a:rPr lang="en-US" sz="2000" dirty="0"/>
              <a:t> Floor</a:t>
            </a:r>
          </a:p>
          <a:p>
            <a:pPr marL="0" indent="0">
              <a:buNone/>
            </a:pPr>
            <a:r>
              <a:rPr lang="en-US" sz="2000" dirty="0"/>
              <a:t>Dr. Joseph Lynch – Psychologist, Chair of Counseling and Human Development</a:t>
            </a:r>
          </a:p>
          <a:p>
            <a:pPr lvl="1"/>
            <a:r>
              <a:rPr lang="en-US" sz="1800" dirty="0"/>
              <a:t>717-871-7821</a:t>
            </a:r>
          </a:p>
          <a:p>
            <a:pPr lvl="1"/>
            <a:r>
              <a:rPr lang="en-US" sz="1800" dirty="0">
                <a:hlinkClick r:id="rId3"/>
              </a:rPr>
              <a:t>Joseph.Lynch@millersville.edu</a:t>
            </a:r>
            <a:r>
              <a:rPr lang="en-US" sz="1800" dirty="0"/>
              <a:t> </a:t>
            </a:r>
          </a:p>
          <a:p>
            <a:pPr lvl="1"/>
            <a:r>
              <a:rPr lang="en-US" sz="1800" dirty="0"/>
              <a:t>Website: </a:t>
            </a:r>
            <a:r>
              <a:rPr lang="en-US" sz="1800" dirty="0">
                <a:hlinkClick r:id="rId4"/>
              </a:rPr>
              <a:t>https://www.millersville.edu/counsel/index.php</a:t>
            </a:r>
            <a:r>
              <a:rPr lang="en-US" sz="1800" dirty="0"/>
              <a:t> </a:t>
            </a:r>
          </a:p>
        </p:txBody>
      </p:sp>
      <p:sp>
        <p:nvSpPr>
          <p:cNvPr id="17" name="TextBox 16"/>
          <p:cNvSpPr txBox="1"/>
          <p:nvPr/>
        </p:nvSpPr>
        <p:spPr>
          <a:xfrm>
            <a:off x="2604304" y="6436776"/>
            <a:ext cx="6226910" cy="307777"/>
          </a:xfrm>
          <a:prstGeom prst="rect">
            <a:avLst/>
          </a:prstGeom>
          <a:noFill/>
        </p:spPr>
        <p:txBody>
          <a:bodyPr wrap="square" rtlCol="0">
            <a:spAutoFit/>
          </a:bodyPr>
          <a:lstStyle/>
          <a:p>
            <a:pPr algn="r"/>
            <a:r>
              <a:rPr lang="en-US" sz="1400" dirty="0">
                <a:solidFill>
                  <a:schemeClr val="bg1">
                    <a:lumMod val="65000"/>
                  </a:schemeClr>
                </a:solidFill>
              </a:rPr>
              <a:t>UNIV 103</a:t>
            </a:r>
          </a:p>
        </p:txBody>
      </p:sp>
      <p:sp>
        <p:nvSpPr>
          <p:cNvPr id="18" name="Title 1"/>
          <p:cNvSpPr txBox="1">
            <a:spLocks/>
          </p:cNvSpPr>
          <p:nvPr/>
        </p:nvSpPr>
        <p:spPr>
          <a:xfrm>
            <a:off x="557560" y="1190633"/>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a:solidFill>
                  <a:srgbClr val="EFB111"/>
                </a:solidFill>
              </a:rPr>
              <a:t>Center for Counseling and Human Development</a:t>
            </a:r>
          </a:p>
        </p:txBody>
      </p:sp>
    </p:spTree>
    <p:extLst>
      <p:ext uri="{BB962C8B-B14F-4D97-AF65-F5344CB8AC3E}">
        <p14:creationId xmlns:p14="http://schemas.microsoft.com/office/powerpoint/2010/main" val="1975360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E6AD27"/>
        </a:solidFill>
        <a:effectLst/>
      </p:bgPr>
    </p:bg>
    <p:spTree>
      <p:nvGrpSpPr>
        <p:cNvPr id="1" name=""/>
        <p:cNvGrpSpPr/>
        <p:nvPr/>
      </p:nvGrpSpPr>
      <p:grpSpPr>
        <a:xfrm>
          <a:off x="0" y="0"/>
          <a:ext cx="0" cy="0"/>
          <a:chOff x="0" y="0"/>
          <a:chExt cx="0" cy="0"/>
        </a:xfrm>
      </p:grpSpPr>
      <p:sp>
        <p:nvSpPr>
          <p:cNvPr id="71" name="Title 1"/>
          <p:cNvSpPr txBox="1">
            <a:spLocks/>
          </p:cNvSpPr>
          <p:nvPr/>
        </p:nvSpPr>
        <p:spPr>
          <a:xfrm>
            <a:off x="1391196" y="2595317"/>
            <a:ext cx="7477596" cy="623434"/>
          </a:xfrm>
          <a:prstGeom prst="rect">
            <a:avLst/>
          </a:prstGeom>
          <a:effectLst/>
        </p:spPr>
        <p:txBody>
          <a:bodyPr>
            <a:noAutofit/>
          </a:bodyPr>
          <a:lstStyle>
            <a:lvl1pPr algn="l" defTabSz="457200" rtl="0" eaLnBrk="1" latinLnBrk="0" hangingPunct="1">
              <a:lnSpc>
                <a:spcPct val="90000"/>
              </a:lnSpc>
              <a:spcBef>
                <a:spcPct val="0"/>
              </a:spcBef>
              <a:buNone/>
              <a:defRPr sz="4000" kern="1200">
                <a:solidFill>
                  <a:srgbClr val="D59F0F"/>
                </a:solidFill>
                <a:latin typeface="Arial"/>
                <a:ea typeface="+mj-ea"/>
                <a:cs typeface="Arial"/>
              </a:defRPr>
            </a:lvl1pPr>
          </a:lstStyle>
          <a:p>
            <a:r>
              <a:rPr lang="en-US" sz="5400" dirty="0">
                <a:solidFill>
                  <a:schemeClr val="bg1"/>
                </a:solidFill>
              </a:rPr>
              <a:t>Center for Health Education and Promotion</a:t>
            </a:r>
          </a:p>
        </p:txBody>
      </p:sp>
      <p:pic>
        <p:nvPicPr>
          <p:cNvPr id="5" name="Picture 4"/>
          <p:cNvPicPr>
            <a:picLocks noChangeAspect="1"/>
          </p:cNvPicPr>
          <p:nvPr/>
        </p:nvPicPr>
        <p:blipFill>
          <a:blip r:embed="rId3"/>
          <a:stretch>
            <a:fillRect/>
          </a:stretch>
        </p:blipFill>
        <p:spPr>
          <a:xfrm>
            <a:off x="-372721" y="1176599"/>
            <a:ext cx="5930900" cy="939800"/>
          </a:xfrm>
          <a:prstGeom prst="rect">
            <a:avLst/>
          </a:prstGeom>
        </p:spPr>
      </p:pic>
    </p:spTree>
    <p:extLst>
      <p:ext uri="{BB962C8B-B14F-4D97-AF65-F5344CB8AC3E}">
        <p14:creationId xmlns:p14="http://schemas.microsoft.com/office/powerpoint/2010/main" val="1208291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39" y="1992232"/>
            <a:ext cx="7886700" cy="4149564"/>
          </a:xfrm>
        </p:spPr>
        <p:txBody>
          <a:bodyPr>
            <a:noAutofit/>
          </a:bodyPr>
          <a:lstStyle/>
          <a:p>
            <a:pPr marL="0" indent="0">
              <a:buNone/>
            </a:pPr>
            <a:r>
              <a:rPr lang="en-US" sz="2000" dirty="0"/>
              <a:t>Cumberland House</a:t>
            </a:r>
          </a:p>
          <a:p>
            <a:pPr marL="0" indent="0">
              <a:buNone/>
            </a:pPr>
            <a:r>
              <a:rPr lang="en-US" sz="2000" dirty="0"/>
              <a:t>Director of CHEP (Position Vacant)</a:t>
            </a:r>
          </a:p>
          <a:p>
            <a:pPr lvl="1"/>
            <a:r>
              <a:rPr lang="en-US" sz="1800" dirty="0"/>
              <a:t>Website: </a:t>
            </a:r>
            <a:r>
              <a:rPr lang="en-US" sz="1800" dirty="0">
                <a:hlinkClick r:id="rId3"/>
              </a:rPr>
              <a:t>https://www.millersville.edu/chep/</a:t>
            </a:r>
            <a:r>
              <a:rPr lang="en-US" sz="1800" dirty="0"/>
              <a:t> </a:t>
            </a:r>
          </a:p>
          <a:p>
            <a:pPr marL="0" indent="0">
              <a:buNone/>
            </a:pPr>
            <a:r>
              <a:rPr lang="en-US" sz="2000" dirty="0"/>
              <a:t>Peer Education Program – CHEP</a:t>
            </a:r>
          </a:p>
          <a:p>
            <a:pPr lvl="1"/>
            <a:r>
              <a:rPr lang="en-US" sz="1800" dirty="0"/>
              <a:t>717-871-4141</a:t>
            </a:r>
          </a:p>
          <a:p>
            <a:pPr lvl="1"/>
            <a:r>
              <a:rPr lang="en-US" sz="1800" dirty="0"/>
              <a:t>Website: </a:t>
            </a:r>
            <a:r>
              <a:rPr lang="en-US" sz="1800" dirty="0">
                <a:hlinkClick r:id="rId4"/>
              </a:rPr>
              <a:t>https://www.millersville.edu/chep/peereducationprograms/index.php</a:t>
            </a:r>
            <a:r>
              <a:rPr lang="en-US" sz="1800" dirty="0"/>
              <a:t> </a:t>
            </a:r>
          </a:p>
          <a:p>
            <a:pPr lvl="1"/>
            <a:r>
              <a:rPr lang="en-US" sz="1800" dirty="0"/>
              <a:t>Program Request Sheet: </a:t>
            </a:r>
            <a:r>
              <a:rPr lang="en-US" sz="1800" dirty="0">
                <a:hlinkClick r:id="rId5"/>
              </a:rPr>
              <a:t>https://www.millersville.edu/chep/peereducationprograms/program-request.php</a:t>
            </a:r>
            <a:r>
              <a:rPr lang="en-US" sz="1800" dirty="0"/>
              <a:t> </a:t>
            </a:r>
          </a:p>
        </p:txBody>
      </p:sp>
      <p:sp>
        <p:nvSpPr>
          <p:cNvPr id="17" name="TextBox 16"/>
          <p:cNvSpPr txBox="1"/>
          <p:nvPr/>
        </p:nvSpPr>
        <p:spPr>
          <a:xfrm>
            <a:off x="2604304" y="6436776"/>
            <a:ext cx="6226910" cy="307777"/>
          </a:xfrm>
          <a:prstGeom prst="rect">
            <a:avLst/>
          </a:prstGeom>
          <a:noFill/>
        </p:spPr>
        <p:txBody>
          <a:bodyPr wrap="square" rtlCol="0">
            <a:spAutoFit/>
          </a:bodyPr>
          <a:lstStyle/>
          <a:p>
            <a:pPr algn="r"/>
            <a:r>
              <a:rPr lang="en-US" sz="1400" dirty="0">
                <a:solidFill>
                  <a:schemeClr val="bg1">
                    <a:lumMod val="65000"/>
                  </a:schemeClr>
                </a:solidFill>
              </a:rPr>
              <a:t>UNIV 103</a:t>
            </a:r>
          </a:p>
        </p:txBody>
      </p:sp>
      <p:sp>
        <p:nvSpPr>
          <p:cNvPr id="18" name="Title 1"/>
          <p:cNvSpPr txBox="1">
            <a:spLocks/>
          </p:cNvSpPr>
          <p:nvPr/>
        </p:nvSpPr>
        <p:spPr>
          <a:xfrm>
            <a:off x="557560" y="1190633"/>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a:solidFill>
                  <a:srgbClr val="EFB111"/>
                </a:solidFill>
              </a:rPr>
              <a:t>Center for Health Education and Promotion</a:t>
            </a:r>
          </a:p>
        </p:txBody>
      </p:sp>
    </p:spTree>
    <p:extLst>
      <p:ext uri="{BB962C8B-B14F-4D97-AF65-F5344CB8AC3E}">
        <p14:creationId xmlns:p14="http://schemas.microsoft.com/office/powerpoint/2010/main" val="3741309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descr="DSC_2827_20140603-35265.jpg"/>
          <p:cNvPicPr>
            <a:picLocks noChangeAspect="1"/>
          </p:cNvPicPr>
          <p:nvPr/>
        </p:nvPicPr>
        <p:blipFill rotWithShape="1">
          <a:blip r:embed="rId3" cstate="screen">
            <a:alphaModFix amt="11000"/>
            <a:extLst>
              <a:ext uri="{BEBA8EAE-BF5A-486C-A8C5-ECC9F3942E4B}">
                <a14:imgProps xmlns:a14="http://schemas.microsoft.com/office/drawing/2010/main">
                  <a14:imgLayer r:embed="rId4">
                    <a14:imgEffect>
                      <a14:saturation sat="25000"/>
                    </a14:imgEffect>
                  </a14:imgLayer>
                </a14:imgProps>
              </a:ext>
              <a:ext uri="{28A0092B-C50C-407E-A947-70E740481C1C}">
                <a14:useLocalDpi xmlns:a14="http://schemas.microsoft.com/office/drawing/2010/main"/>
              </a:ext>
            </a:extLst>
          </a:blip>
          <a:srcRect/>
          <a:stretch/>
        </p:blipFill>
        <p:spPr>
          <a:xfrm>
            <a:off x="-664159" y="0"/>
            <a:ext cx="10472317" cy="6858000"/>
          </a:xfrm>
          <a:prstGeom prst="rect">
            <a:avLst/>
          </a:prstGeom>
        </p:spPr>
      </p:pic>
      <p:sp>
        <p:nvSpPr>
          <p:cNvPr id="71" name="Title 1"/>
          <p:cNvSpPr txBox="1">
            <a:spLocks/>
          </p:cNvSpPr>
          <p:nvPr/>
        </p:nvSpPr>
        <p:spPr>
          <a:xfrm>
            <a:off x="1391197" y="2595317"/>
            <a:ext cx="7237898" cy="2260768"/>
          </a:xfrm>
          <a:prstGeom prst="rect">
            <a:avLst/>
          </a:prstGeom>
          <a:effectLst/>
        </p:spPr>
        <p:txBody>
          <a:bodyPr>
            <a:noAutofit/>
          </a:bodyPr>
          <a:lstStyle>
            <a:lvl1pPr algn="l" defTabSz="457200" rtl="0" eaLnBrk="1" latinLnBrk="0" hangingPunct="1">
              <a:lnSpc>
                <a:spcPct val="90000"/>
              </a:lnSpc>
              <a:spcBef>
                <a:spcPct val="0"/>
              </a:spcBef>
              <a:buNone/>
              <a:defRPr sz="4000" kern="1200">
                <a:solidFill>
                  <a:srgbClr val="D59F0F"/>
                </a:solidFill>
                <a:latin typeface="Arial"/>
                <a:ea typeface="+mj-ea"/>
                <a:cs typeface="Arial"/>
              </a:defRPr>
            </a:lvl1pPr>
          </a:lstStyle>
          <a:p>
            <a:r>
              <a:rPr lang="en-US" sz="6000" dirty="0">
                <a:solidFill>
                  <a:srgbClr val="E5AD27"/>
                </a:solidFill>
              </a:rPr>
              <a:t>Center for Public Scholarship and Social Change</a:t>
            </a:r>
          </a:p>
        </p:txBody>
      </p:sp>
      <p:pic>
        <p:nvPicPr>
          <p:cNvPr id="5" name="Picture 4"/>
          <p:cNvPicPr>
            <a:picLocks noChangeAspect="1"/>
          </p:cNvPicPr>
          <p:nvPr/>
        </p:nvPicPr>
        <p:blipFill>
          <a:blip r:embed="rId5"/>
          <a:stretch>
            <a:fillRect/>
          </a:stretch>
        </p:blipFill>
        <p:spPr>
          <a:xfrm>
            <a:off x="-372721" y="1176599"/>
            <a:ext cx="5930900" cy="939800"/>
          </a:xfrm>
          <a:prstGeom prst="rect">
            <a:avLst/>
          </a:prstGeom>
        </p:spPr>
      </p:pic>
      <p:pic>
        <p:nvPicPr>
          <p:cNvPr id="2" name="Picture 1"/>
          <p:cNvPicPr>
            <a:picLocks noChangeAspect="1"/>
          </p:cNvPicPr>
          <p:nvPr/>
        </p:nvPicPr>
        <p:blipFill>
          <a:blip r:embed="rId6"/>
          <a:stretch>
            <a:fillRect/>
          </a:stretch>
        </p:blipFill>
        <p:spPr>
          <a:xfrm>
            <a:off x="1552867" y="1441188"/>
            <a:ext cx="3388585" cy="468634"/>
          </a:xfrm>
          <a:prstGeom prst="rect">
            <a:avLst/>
          </a:prstGeom>
        </p:spPr>
      </p:pic>
    </p:spTree>
    <p:extLst>
      <p:ext uri="{BB962C8B-B14F-4D97-AF65-F5344CB8AC3E}">
        <p14:creationId xmlns:p14="http://schemas.microsoft.com/office/powerpoint/2010/main" val="1053257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39" y="1992232"/>
            <a:ext cx="7886700" cy="4149564"/>
          </a:xfrm>
        </p:spPr>
        <p:txBody>
          <a:bodyPr>
            <a:noAutofit/>
          </a:bodyPr>
          <a:lstStyle/>
          <a:p>
            <a:pPr marL="0" indent="0">
              <a:buNone/>
            </a:pPr>
            <a:r>
              <a:rPr lang="en-US" sz="2000" dirty="0"/>
              <a:t>The Center for Public Scholarship &amp; Social Change brings together teams of faculty, students, and members of the community to engage collaboratively in research for public purposes. </a:t>
            </a:r>
          </a:p>
          <a:p>
            <a:pPr marL="0" indent="0">
              <a:buNone/>
            </a:pPr>
            <a:r>
              <a:rPr lang="en-US" sz="2000" dirty="0"/>
              <a:t>Aiming to leverage the ability for shared research on public issues, the Center for Public Scholarship lends assistance and expertise in identifying research issues, developing research designs, collecting data, writing up results, disseminating results, and working with policymakers and practitioners to resolve issues affecting local, regional, and global communities.</a:t>
            </a:r>
          </a:p>
        </p:txBody>
      </p:sp>
      <p:sp>
        <p:nvSpPr>
          <p:cNvPr id="17" name="TextBox 16"/>
          <p:cNvSpPr txBox="1"/>
          <p:nvPr/>
        </p:nvSpPr>
        <p:spPr>
          <a:xfrm>
            <a:off x="2604304" y="6436776"/>
            <a:ext cx="6226910" cy="307777"/>
          </a:xfrm>
          <a:prstGeom prst="rect">
            <a:avLst/>
          </a:prstGeom>
          <a:noFill/>
        </p:spPr>
        <p:txBody>
          <a:bodyPr wrap="square" rtlCol="0">
            <a:spAutoFit/>
          </a:bodyPr>
          <a:lstStyle/>
          <a:p>
            <a:pPr algn="r"/>
            <a:r>
              <a:rPr lang="en-US" sz="1400" dirty="0">
                <a:solidFill>
                  <a:schemeClr val="bg1">
                    <a:lumMod val="65000"/>
                  </a:schemeClr>
                </a:solidFill>
              </a:rPr>
              <a:t>UNIV 103</a:t>
            </a:r>
          </a:p>
        </p:txBody>
      </p:sp>
      <p:sp>
        <p:nvSpPr>
          <p:cNvPr id="18" name="Title 1"/>
          <p:cNvSpPr txBox="1">
            <a:spLocks/>
          </p:cNvSpPr>
          <p:nvPr/>
        </p:nvSpPr>
        <p:spPr>
          <a:xfrm>
            <a:off x="557560" y="1190633"/>
            <a:ext cx="8586439" cy="598760"/>
          </a:xfrm>
          <a:prstGeom prst="rect">
            <a:avLst/>
          </a:prstGeom>
        </p:spPr>
        <p:txBody>
          <a:bodyPr vert="horz" lIns="91440" tIns="45720" rIns="91440" bIns="45720" rtlCol="0" anchor="ctr">
            <a:normAutofit fontScale="77500" lnSpcReduction="20000"/>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a:solidFill>
                  <a:srgbClr val="EFB111"/>
                </a:solidFill>
              </a:rPr>
              <a:t>Center for Public Scholarship and Social Change (CPSSC)</a:t>
            </a:r>
          </a:p>
        </p:txBody>
      </p:sp>
    </p:spTree>
    <p:extLst>
      <p:ext uri="{BB962C8B-B14F-4D97-AF65-F5344CB8AC3E}">
        <p14:creationId xmlns:p14="http://schemas.microsoft.com/office/powerpoint/2010/main" val="892552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39" y="1992232"/>
            <a:ext cx="7886700" cy="4149564"/>
          </a:xfrm>
        </p:spPr>
        <p:txBody>
          <a:bodyPr>
            <a:noAutofit/>
          </a:bodyPr>
          <a:lstStyle/>
          <a:p>
            <a:pPr marL="0" indent="0">
              <a:buNone/>
            </a:pPr>
            <a:r>
              <a:rPr lang="en-US" sz="2000" dirty="0"/>
              <a:t>Huntingdon House, Room 203</a:t>
            </a:r>
          </a:p>
          <a:p>
            <a:pPr marL="0" indent="0">
              <a:buNone/>
            </a:pPr>
            <a:r>
              <a:rPr lang="en-US" sz="2000" dirty="0"/>
              <a:t>Dr. Carrie Lee Smith – Associate Professor and Center Coordinator</a:t>
            </a:r>
          </a:p>
          <a:p>
            <a:pPr lvl="1"/>
            <a:r>
              <a:rPr lang="en-US" sz="1800" dirty="0"/>
              <a:t>717-871-7478</a:t>
            </a:r>
          </a:p>
          <a:p>
            <a:pPr lvl="1"/>
            <a:r>
              <a:rPr lang="en-US" sz="1800" dirty="0">
                <a:hlinkClick r:id="rId3"/>
              </a:rPr>
              <a:t>Carrie.Smith@millersville.edu</a:t>
            </a:r>
            <a:r>
              <a:rPr lang="en-US" sz="1800" dirty="0"/>
              <a:t> </a:t>
            </a:r>
          </a:p>
          <a:p>
            <a:pPr lvl="1"/>
            <a:r>
              <a:rPr lang="en-US" sz="1800" dirty="0"/>
              <a:t>Website: </a:t>
            </a:r>
            <a:r>
              <a:rPr lang="en-US" sz="1800" dirty="0">
                <a:hlinkClick r:id="rId4"/>
              </a:rPr>
              <a:t>https://www.millersville.edu/ccerp/cps/</a:t>
            </a:r>
            <a:r>
              <a:rPr lang="en-US" sz="1800" dirty="0"/>
              <a:t> </a:t>
            </a:r>
          </a:p>
        </p:txBody>
      </p:sp>
      <p:sp>
        <p:nvSpPr>
          <p:cNvPr id="17" name="TextBox 16"/>
          <p:cNvSpPr txBox="1"/>
          <p:nvPr/>
        </p:nvSpPr>
        <p:spPr>
          <a:xfrm>
            <a:off x="2604304" y="6436776"/>
            <a:ext cx="6226910" cy="307777"/>
          </a:xfrm>
          <a:prstGeom prst="rect">
            <a:avLst/>
          </a:prstGeom>
          <a:noFill/>
        </p:spPr>
        <p:txBody>
          <a:bodyPr wrap="square" rtlCol="0">
            <a:spAutoFit/>
          </a:bodyPr>
          <a:lstStyle/>
          <a:p>
            <a:pPr algn="r"/>
            <a:r>
              <a:rPr lang="en-US" sz="1400" dirty="0">
                <a:solidFill>
                  <a:schemeClr val="bg1">
                    <a:lumMod val="65000"/>
                  </a:schemeClr>
                </a:solidFill>
              </a:rPr>
              <a:t>UNIV 103</a:t>
            </a:r>
          </a:p>
        </p:txBody>
      </p:sp>
      <p:sp>
        <p:nvSpPr>
          <p:cNvPr id="18" name="Title 1"/>
          <p:cNvSpPr txBox="1">
            <a:spLocks/>
          </p:cNvSpPr>
          <p:nvPr/>
        </p:nvSpPr>
        <p:spPr>
          <a:xfrm>
            <a:off x="557560" y="1190633"/>
            <a:ext cx="8586439" cy="598760"/>
          </a:xfrm>
          <a:prstGeom prst="rect">
            <a:avLst/>
          </a:prstGeom>
        </p:spPr>
        <p:txBody>
          <a:bodyPr vert="horz" lIns="91440" tIns="45720" rIns="91440" bIns="45720" rtlCol="0" anchor="ctr">
            <a:normAutofit fontScale="77500" lnSpcReduction="20000"/>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a:solidFill>
                  <a:srgbClr val="EFB111"/>
                </a:solidFill>
              </a:rPr>
              <a:t>Center for Public Scholarship and Social Change (CPSSC)</a:t>
            </a:r>
          </a:p>
        </p:txBody>
      </p:sp>
    </p:spTree>
    <p:extLst>
      <p:ext uri="{BB962C8B-B14F-4D97-AF65-F5344CB8AC3E}">
        <p14:creationId xmlns:p14="http://schemas.microsoft.com/office/powerpoint/2010/main" val="3787895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38" y="1635616"/>
            <a:ext cx="8586439" cy="4149564"/>
          </a:xfrm>
        </p:spPr>
        <p:txBody>
          <a:bodyPr numCol="2">
            <a:noAutofit/>
          </a:bodyPr>
          <a:lstStyle/>
          <a:p>
            <a:r>
              <a:rPr lang="en-US" sz="1800" dirty="0">
                <a:hlinkClick r:id="rId3" action="ppaction://hlinksldjump"/>
              </a:rPr>
              <a:t>Academic Advisement &amp; Student Development</a:t>
            </a:r>
            <a:endParaRPr lang="en-US" sz="1800" dirty="0"/>
          </a:p>
          <a:p>
            <a:r>
              <a:rPr lang="en-US" sz="1800" dirty="0">
                <a:hlinkClick r:id="rId4" action="ppaction://hlinksldjump"/>
              </a:rPr>
              <a:t>Alcohol &amp; Other Drugs</a:t>
            </a:r>
            <a:endParaRPr lang="en-US" sz="1800" dirty="0"/>
          </a:p>
          <a:p>
            <a:r>
              <a:rPr lang="en-US" sz="1800" dirty="0">
                <a:hlinkClick r:id="rId5" action="ppaction://hlinksldjump"/>
              </a:rPr>
              <a:t>Center for Civic Responsibility and Leadership</a:t>
            </a:r>
            <a:endParaRPr lang="en-US" sz="1800" dirty="0"/>
          </a:p>
          <a:p>
            <a:r>
              <a:rPr lang="en-US" sz="1800" dirty="0">
                <a:hlinkClick r:id="rId6" action="ppaction://hlinksldjump"/>
              </a:rPr>
              <a:t>Center for Counseling and Human Development</a:t>
            </a:r>
            <a:endParaRPr lang="en-US" sz="1800" dirty="0"/>
          </a:p>
          <a:p>
            <a:r>
              <a:rPr lang="en-US" sz="1800" dirty="0">
                <a:hlinkClick r:id="rId7" action="ppaction://hlinksldjump"/>
              </a:rPr>
              <a:t>Center for Health Education and Promotion</a:t>
            </a:r>
            <a:endParaRPr lang="en-US" sz="1800" dirty="0"/>
          </a:p>
          <a:p>
            <a:r>
              <a:rPr lang="en-US" sz="1800" dirty="0">
                <a:hlinkClick r:id="rId8" action="ppaction://hlinksldjump"/>
              </a:rPr>
              <a:t>Center for Public Scholarship and Social Change</a:t>
            </a:r>
            <a:endParaRPr lang="en-US" sz="1800" dirty="0"/>
          </a:p>
          <a:p>
            <a:r>
              <a:rPr lang="en-US" sz="1800" dirty="0">
                <a:hlinkClick r:id="rId9" action="ppaction://hlinksldjump"/>
              </a:rPr>
              <a:t>Experiential Learning and Career Management</a:t>
            </a:r>
            <a:endParaRPr lang="en-US" sz="1800" dirty="0"/>
          </a:p>
          <a:p>
            <a:r>
              <a:rPr lang="en-US" sz="1800" dirty="0">
                <a:hlinkClick r:id="rId10" action="ppaction://hlinksldjump"/>
              </a:rPr>
              <a:t>Financial Aid &amp; Scholarships</a:t>
            </a:r>
            <a:endParaRPr lang="en-US" sz="1800" dirty="0"/>
          </a:p>
          <a:p>
            <a:r>
              <a:rPr lang="en-US" sz="1800" dirty="0">
                <a:hlinkClick r:id="rId11" action="ppaction://hlinksldjump"/>
              </a:rPr>
              <a:t>Math Assistance Center</a:t>
            </a:r>
            <a:endParaRPr lang="en-US" sz="1800" dirty="0"/>
          </a:p>
          <a:p>
            <a:r>
              <a:rPr lang="en-US" sz="1800" dirty="0">
                <a:hlinkClick r:id="rId12" action="ppaction://hlinksldjump"/>
              </a:rPr>
              <a:t>Office of International Programs &amp; Services</a:t>
            </a:r>
            <a:endParaRPr lang="en-US" sz="1800" dirty="0"/>
          </a:p>
          <a:p>
            <a:r>
              <a:rPr lang="en-US" sz="1800" dirty="0">
                <a:hlinkClick r:id="rId13" action="ppaction://hlinksldjump"/>
              </a:rPr>
              <a:t>Office of Learning Services</a:t>
            </a:r>
            <a:endParaRPr lang="en-US" sz="1800" dirty="0"/>
          </a:p>
          <a:p>
            <a:r>
              <a:rPr lang="en-US" sz="1800" dirty="0">
                <a:hlinkClick r:id="rId14" action="ppaction://hlinksldjump"/>
              </a:rPr>
              <a:t>PSECU, Budgeting &amp; Finance</a:t>
            </a:r>
            <a:endParaRPr lang="en-US" sz="1800" dirty="0"/>
          </a:p>
          <a:p>
            <a:r>
              <a:rPr lang="en-US" sz="1800" dirty="0">
                <a:hlinkClick r:id="rId15" action="ppaction://hlinksldjump"/>
              </a:rPr>
              <a:t>Starfish</a:t>
            </a:r>
            <a:endParaRPr lang="en-US" sz="1800" dirty="0"/>
          </a:p>
          <a:p>
            <a:r>
              <a:rPr lang="en-US" sz="1800" dirty="0">
                <a:hlinkClick r:id="rId16" action="ppaction://hlinksldjump"/>
              </a:rPr>
              <a:t>Student Affairs</a:t>
            </a:r>
            <a:endParaRPr lang="en-US" sz="1800" dirty="0"/>
          </a:p>
          <a:p>
            <a:r>
              <a:rPr lang="en-US" sz="1800" dirty="0">
                <a:hlinkClick r:id="rId17" action="ppaction://hlinksldjump"/>
              </a:rPr>
              <a:t>Success Coaching</a:t>
            </a:r>
            <a:endParaRPr lang="en-US" sz="1800" dirty="0"/>
          </a:p>
          <a:p>
            <a:r>
              <a:rPr lang="en-US" sz="1800" dirty="0">
                <a:hlinkClick r:id="rId18" action="ppaction://hlinksldjump"/>
              </a:rPr>
              <a:t>University Police &amp; Campus Safety</a:t>
            </a:r>
            <a:endParaRPr lang="en-US" sz="1800" dirty="0"/>
          </a:p>
          <a:p>
            <a:r>
              <a:rPr lang="en-US" sz="1800" dirty="0">
                <a:hlinkClick r:id="rId19" action="ppaction://hlinksldjump"/>
              </a:rPr>
              <a:t>Veterans Resource Center</a:t>
            </a:r>
            <a:endParaRPr lang="en-US" sz="1800" dirty="0"/>
          </a:p>
          <a:p>
            <a:r>
              <a:rPr lang="en-US" sz="1800" dirty="0">
                <a:hlinkClick r:id="rId20" action="ppaction://hlinksldjump"/>
              </a:rPr>
              <a:t>University Writing Center</a:t>
            </a:r>
            <a:endParaRPr lang="en-US" sz="1800" dirty="0"/>
          </a:p>
          <a:p>
            <a:endParaRPr lang="en-US" sz="1800" dirty="0"/>
          </a:p>
        </p:txBody>
      </p:sp>
      <p:sp>
        <p:nvSpPr>
          <p:cNvPr id="17" name="TextBox 16"/>
          <p:cNvSpPr txBox="1"/>
          <p:nvPr/>
        </p:nvSpPr>
        <p:spPr>
          <a:xfrm>
            <a:off x="2604304" y="6436776"/>
            <a:ext cx="6226910" cy="307777"/>
          </a:xfrm>
          <a:prstGeom prst="rect">
            <a:avLst/>
          </a:prstGeom>
          <a:noFill/>
        </p:spPr>
        <p:txBody>
          <a:bodyPr wrap="square" rtlCol="0">
            <a:spAutoFit/>
          </a:bodyPr>
          <a:lstStyle/>
          <a:p>
            <a:pPr algn="r"/>
            <a:r>
              <a:rPr lang="en-US" sz="1400" dirty="0">
                <a:solidFill>
                  <a:schemeClr val="bg1">
                    <a:lumMod val="65000"/>
                  </a:schemeClr>
                </a:solidFill>
              </a:rPr>
              <a:t>UNIV 103</a:t>
            </a:r>
          </a:p>
        </p:txBody>
      </p:sp>
      <p:sp>
        <p:nvSpPr>
          <p:cNvPr id="18" name="Title 1"/>
          <p:cNvSpPr txBox="1">
            <a:spLocks/>
          </p:cNvSpPr>
          <p:nvPr/>
        </p:nvSpPr>
        <p:spPr>
          <a:xfrm>
            <a:off x="200945" y="948515"/>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a:solidFill>
                  <a:srgbClr val="EFB111"/>
                </a:solidFill>
              </a:rPr>
              <a:t>Table of Contents</a:t>
            </a:r>
          </a:p>
        </p:txBody>
      </p:sp>
    </p:spTree>
    <p:extLst>
      <p:ext uri="{BB962C8B-B14F-4D97-AF65-F5344CB8AC3E}">
        <p14:creationId xmlns:p14="http://schemas.microsoft.com/office/powerpoint/2010/main" val="2392337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E6AD27"/>
        </a:solidFill>
        <a:effectLst/>
      </p:bgPr>
    </p:bg>
    <p:spTree>
      <p:nvGrpSpPr>
        <p:cNvPr id="1" name=""/>
        <p:cNvGrpSpPr/>
        <p:nvPr/>
      </p:nvGrpSpPr>
      <p:grpSpPr>
        <a:xfrm>
          <a:off x="0" y="0"/>
          <a:ext cx="0" cy="0"/>
          <a:chOff x="0" y="0"/>
          <a:chExt cx="0" cy="0"/>
        </a:xfrm>
      </p:grpSpPr>
      <p:sp>
        <p:nvSpPr>
          <p:cNvPr id="71" name="Title 1"/>
          <p:cNvSpPr txBox="1">
            <a:spLocks/>
          </p:cNvSpPr>
          <p:nvPr/>
        </p:nvSpPr>
        <p:spPr>
          <a:xfrm>
            <a:off x="1391196" y="2595317"/>
            <a:ext cx="7477596" cy="623434"/>
          </a:xfrm>
          <a:prstGeom prst="rect">
            <a:avLst/>
          </a:prstGeom>
          <a:effectLst/>
        </p:spPr>
        <p:txBody>
          <a:bodyPr>
            <a:noAutofit/>
          </a:bodyPr>
          <a:lstStyle>
            <a:lvl1pPr algn="l" defTabSz="457200" rtl="0" eaLnBrk="1" latinLnBrk="0" hangingPunct="1">
              <a:lnSpc>
                <a:spcPct val="90000"/>
              </a:lnSpc>
              <a:spcBef>
                <a:spcPct val="0"/>
              </a:spcBef>
              <a:buNone/>
              <a:defRPr sz="4000" kern="1200">
                <a:solidFill>
                  <a:srgbClr val="D59F0F"/>
                </a:solidFill>
                <a:latin typeface="Arial"/>
                <a:ea typeface="+mj-ea"/>
                <a:cs typeface="Arial"/>
              </a:defRPr>
            </a:lvl1pPr>
          </a:lstStyle>
          <a:p>
            <a:r>
              <a:rPr lang="en-US" sz="5400" dirty="0">
                <a:solidFill>
                  <a:schemeClr val="bg1"/>
                </a:solidFill>
              </a:rPr>
              <a:t>Experiential Learning and Career Management</a:t>
            </a:r>
          </a:p>
        </p:txBody>
      </p:sp>
      <p:pic>
        <p:nvPicPr>
          <p:cNvPr id="5" name="Picture 4"/>
          <p:cNvPicPr>
            <a:picLocks noChangeAspect="1"/>
          </p:cNvPicPr>
          <p:nvPr/>
        </p:nvPicPr>
        <p:blipFill>
          <a:blip r:embed="rId3"/>
          <a:stretch>
            <a:fillRect/>
          </a:stretch>
        </p:blipFill>
        <p:spPr>
          <a:xfrm>
            <a:off x="-372721" y="1176599"/>
            <a:ext cx="5930900" cy="939800"/>
          </a:xfrm>
          <a:prstGeom prst="rect">
            <a:avLst/>
          </a:prstGeom>
        </p:spPr>
      </p:pic>
    </p:spTree>
    <p:extLst>
      <p:ext uri="{BB962C8B-B14F-4D97-AF65-F5344CB8AC3E}">
        <p14:creationId xmlns:p14="http://schemas.microsoft.com/office/powerpoint/2010/main" val="1868350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39" y="1992232"/>
            <a:ext cx="7886700" cy="4149564"/>
          </a:xfrm>
        </p:spPr>
        <p:txBody>
          <a:bodyPr>
            <a:noAutofit/>
          </a:bodyPr>
          <a:lstStyle/>
          <a:p>
            <a:pPr marL="0" indent="0">
              <a:buNone/>
            </a:pPr>
            <a:r>
              <a:rPr lang="en-US" sz="2000" dirty="0"/>
              <a:t>Experiential Learning and Career Management houses a wealth of information on volunteering opportunities and career development. </a:t>
            </a:r>
          </a:p>
          <a:p>
            <a:pPr marL="0" indent="0">
              <a:buNone/>
            </a:pPr>
            <a:r>
              <a:rPr lang="en-US" sz="2000" dirty="0"/>
              <a:t>Staff representatives are available to present within the classroom on the services available to students as members of the campus community. Information on these campus resources, as well as assistance with career document reviews, career-readiness programming and job and internship fairs can be discussed. </a:t>
            </a:r>
          </a:p>
          <a:p>
            <a:pPr marL="0" indent="0">
              <a:buNone/>
            </a:pPr>
            <a:r>
              <a:rPr lang="en-US" sz="2000" dirty="0"/>
              <a:t>Presentations can be tailored to fit your needs.</a:t>
            </a:r>
          </a:p>
        </p:txBody>
      </p:sp>
      <p:sp>
        <p:nvSpPr>
          <p:cNvPr id="17" name="TextBox 16"/>
          <p:cNvSpPr txBox="1"/>
          <p:nvPr/>
        </p:nvSpPr>
        <p:spPr>
          <a:xfrm>
            <a:off x="2604304" y="6436776"/>
            <a:ext cx="6226910" cy="307777"/>
          </a:xfrm>
          <a:prstGeom prst="rect">
            <a:avLst/>
          </a:prstGeom>
          <a:noFill/>
        </p:spPr>
        <p:txBody>
          <a:bodyPr wrap="square" rtlCol="0">
            <a:spAutoFit/>
          </a:bodyPr>
          <a:lstStyle/>
          <a:p>
            <a:pPr algn="r"/>
            <a:r>
              <a:rPr lang="en-US" sz="1400" dirty="0">
                <a:solidFill>
                  <a:schemeClr val="bg1">
                    <a:lumMod val="65000"/>
                  </a:schemeClr>
                </a:solidFill>
              </a:rPr>
              <a:t>UNIV 103</a:t>
            </a:r>
          </a:p>
        </p:txBody>
      </p:sp>
      <p:sp>
        <p:nvSpPr>
          <p:cNvPr id="18" name="Title 1"/>
          <p:cNvSpPr txBox="1">
            <a:spLocks/>
          </p:cNvSpPr>
          <p:nvPr/>
        </p:nvSpPr>
        <p:spPr>
          <a:xfrm>
            <a:off x="557560" y="1190633"/>
            <a:ext cx="8586439" cy="598760"/>
          </a:xfrm>
          <a:prstGeom prst="rect">
            <a:avLst/>
          </a:prstGeom>
        </p:spPr>
        <p:txBody>
          <a:bodyPr vert="horz" lIns="91440" tIns="45720" rIns="91440" bIns="45720" rtlCol="0" anchor="ctr">
            <a:normAutofit fontScale="85000" lnSpcReduction="10000"/>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a:solidFill>
                  <a:srgbClr val="EFB111"/>
                </a:solidFill>
              </a:rPr>
              <a:t>Experiential Learning and Career Management (ELCM)</a:t>
            </a:r>
          </a:p>
        </p:txBody>
      </p:sp>
    </p:spTree>
    <p:extLst>
      <p:ext uri="{BB962C8B-B14F-4D97-AF65-F5344CB8AC3E}">
        <p14:creationId xmlns:p14="http://schemas.microsoft.com/office/powerpoint/2010/main" val="3994151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39" y="1806521"/>
            <a:ext cx="7886700" cy="4149564"/>
          </a:xfrm>
        </p:spPr>
        <p:txBody>
          <a:bodyPr>
            <a:noAutofit/>
          </a:bodyPr>
          <a:lstStyle/>
          <a:p>
            <a:pPr marL="0" indent="0">
              <a:spcBef>
                <a:spcPts val="200"/>
              </a:spcBef>
              <a:buNone/>
            </a:pPr>
            <a:r>
              <a:rPr lang="en-US" sz="2000" dirty="0"/>
              <a:t>Bedford House</a:t>
            </a:r>
          </a:p>
          <a:p>
            <a:pPr marL="0" indent="0">
              <a:spcBef>
                <a:spcPts val="200"/>
              </a:spcBef>
              <a:buNone/>
            </a:pPr>
            <a:r>
              <a:rPr lang="en-US" sz="2000" dirty="0"/>
              <a:t>Website: </a:t>
            </a:r>
            <a:r>
              <a:rPr lang="en-US" sz="2000" dirty="0">
                <a:hlinkClick r:id="rId3"/>
              </a:rPr>
              <a:t>http://www.millersville.edu/elcm/</a:t>
            </a:r>
            <a:r>
              <a:rPr lang="en-US" sz="2000" dirty="0"/>
              <a:t> </a:t>
            </a:r>
          </a:p>
          <a:p>
            <a:pPr marL="0" indent="0">
              <a:spcBef>
                <a:spcPts val="200"/>
              </a:spcBef>
              <a:buNone/>
            </a:pPr>
            <a:r>
              <a:rPr lang="en-US" sz="2000" dirty="0">
                <a:hlinkClick r:id="rId4"/>
              </a:rPr>
              <a:t>Careers@millersville.edu</a:t>
            </a:r>
            <a:r>
              <a:rPr lang="en-US" sz="2000" dirty="0"/>
              <a:t> </a:t>
            </a:r>
          </a:p>
          <a:p>
            <a:pPr marL="0" indent="0">
              <a:spcBef>
                <a:spcPts val="200"/>
              </a:spcBef>
              <a:buNone/>
            </a:pPr>
            <a:endParaRPr lang="en-US" sz="2000" dirty="0"/>
          </a:p>
          <a:p>
            <a:pPr marL="0" indent="0">
              <a:spcBef>
                <a:spcPts val="200"/>
              </a:spcBef>
              <a:buNone/>
            </a:pPr>
            <a:r>
              <a:rPr lang="en-US" sz="2000" dirty="0"/>
              <a:t>Ms. Margo Sassaman – Associate Director, Career Management</a:t>
            </a:r>
          </a:p>
          <a:p>
            <a:pPr lvl="1">
              <a:spcBef>
                <a:spcPts val="200"/>
              </a:spcBef>
            </a:pPr>
            <a:r>
              <a:rPr lang="en-US" sz="1800" dirty="0"/>
              <a:t>717-871-7656</a:t>
            </a:r>
          </a:p>
          <a:p>
            <a:pPr lvl="1">
              <a:spcBef>
                <a:spcPts val="200"/>
              </a:spcBef>
            </a:pPr>
            <a:r>
              <a:rPr lang="en-US" sz="1800" dirty="0">
                <a:hlinkClick r:id="rId5"/>
              </a:rPr>
              <a:t>Margo.Sassaman@millersville.edu</a:t>
            </a:r>
            <a:r>
              <a:rPr lang="en-US" sz="1800" dirty="0"/>
              <a:t> </a:t>
            </a:r>
          </a:p>
          <a:p>
            <a:pPr marL="0" indent="0">
              <a:spcBef>
                <a:spcPts val="200"/>
              </a:spcBef>
              <a:buNone/>
            </a:pPr>
            <a:r>
              <a:rPr lang="en-US" sz="2000" dirty="0"/>
              <a:t>Ms. Audrey Bare – Assistant Director, Mentorship</a:t>
            </a:r>
          </a:p>
          <a:p>
            <a:pPr lvl="1">
              <a:spcBef>
                <a:spcPts val="200"/>
              </a:spcBef>
            </a:pPr>
            <a:r>
              <a:rPr lang="en-US" sz="1800" dirty="0"/>
              <a:t>717-871-7654</a:t>
            </a:r>
          </a:p>
          <a:p>
            <a:pPr lvl="1">
              <a:spcBef>
                <a:spcPts val="200"/>
              </a:spcBef>
            </a:pPr>
            <a:r>
              <a:rPr lang="en-US" sz="1800" dirty="0">
                <a:hlinkClick r:id="rId6"/>
              </a:rPr>
              <a:t>Audey.Bare@millersville.edu</a:t>
            </a:r>
            <a:r>
              <a:rPr lang="en-US" sz="1800" dirty="0"/>
              <a:t> </a:t>
            </a:r>
          </a:p>
          <a:p>
            <a:pPr lvl="1">
              <a:spcBef>
                <a:spcPts val="200"/>
              </a:spcBef>
            </a:pPr>
            <a:r>
              <a:rPr lang="en-US" sz="1800" dirty="0">
                <a:hlinkClick r:id="rId7"/>
              </a:rPr>
              <a:t>Mentorship@millersville.edu</a:t>
            </a:r>
            <a:r>
              <a:rPr lang="en-US" sz="1800" dirty="0"/>
              <a:t> </a:t>
            </a:r>
          </a:p>
          <a:p>
            <a:pPr marL="0" indent="0">
              <a:spcBef>
                <a:spcPts val="200"/>
              </a:spcBef>
              <a:buNone/>
            </a:pPr>
            <a:r>
              <a:rPr lang="en-US" sz="2000" dirty="0"/>
              <a:t>Ms. Patty Taggart – Employer Relations, Database Records Specialist </a:t>
            </a:r>
          </a:p>
          <a:p>
            <a:pPr marL="0" indent="0">
              <a:spcBef>
                <a:spcPts val="200"/>
              </a:spcBef>
              <a:buNone/>
            </a:pPr>
            <a:r>
              <a:rPr lang="en-US" sz="2000" dirty="0"/>
              <a:t>(Assistant Director for Internships and Service Learning, Position Vacant)</a:t>
            </a:r>
          </a:p>
          <a:p>
            <a:pPr lvl="1">
              <a:spcBef>
                <a:spcPts val="200"/>
              </a:spcBef>
            </a:pPr>
            <a:r>
              <a:rPr lang="en-US" sz="1800" dirty="0"/>
              <a:t>717-871-7658</a:t>
            </a:r>
          </a:p>
          <a:p>
            <a:pPr lvl="1">
              <a:spcBef>
                <a:spcPts val="200"/>
              </a:spcBef>
            </a:pPr>
            <a:r>
              <a:rPr lang="en-US" sz="1800" dirty="0">
                <a:hlinkClick r:id="rId8"/>
              </a:rPr>
              <a:t>Patricia.Taggart@millersville.edu</a:t>
            </a:r>
            <a:r>
              <a:rPr lang="en-US" sz="1800" dirty="0"/>
              <a:t> </a:t>
            </a:r>
          </a:p>
        </p:txBody>
      </p:sp>
      <p:sp>
        <p:nvSpPr>
          <p:cNvPr id="17" name="TextBox 16"/>
          <p:cNvSpPr txBox="1"/>
          <p:nvPr/>
        </p:nvSpPr>
        <p:spPr>
          <a:xfrm>
            <a:off x="2604304" y="6436776"/>
            <a:ext cx="6226910" cy="307777"/>
          </a:xfrm>
          <a:prstGeom prst="rect">
            <a:avLst/>
          </a:prstGeom>
          <a:noFill/>
        </p:spPr>
        <p:txBody>
          <a:bodyPr wrap="square" rtlCol="0">
            <a:spAutoFit/>
          </a:bodyPr>
          <a:lstStyle/>
          <a:p>
            <a:pPr algn="r"/>
            <a:r>
              <a:rPr lang="en-US" sz="1400" dirty="0">
                <a:solidFill>
                  <a:schemeClr val="bg1">
                    <a:lumMod val="65000"/>
                  </a:schemeClr>
                </a:solidFill>
              </a:rPr>
              <a:t>UNIV 103</a:t>
            </a:r>
          </a:p>
        </p:txBody>
      </p:sp>
      <p:sp>
        <p:nvSpPr>
          <p:cNvPr id="18" name="Title 1"/>
          <p:cNvSpPr txBox="1">
            <a:spLocks/>
          </p:cNvSpPr>
          <p:nvPr/>
        </p:nvSpPr>
        <p:spPr>
          <a:xfrm>
            <a:off x="557560" y="1190633"/>
            <a:ext cx="8586439" cy="598760"/>
          </a:xfrm>
          <a:prstGeom prst="rect">
            <a:avLst/>
          </a:prstGeom>
        </p:spPr>
        <p:txBody>
          <a:bodyPr vert="horz" lIns="91440" tIns="45720" rIns="91440" bIns="45720" rtlCol="0" anchor="ctr">
            <a:normAutofit fontScale="85000" lnSpcReduction="10000"/>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a:solidFill>
                  <a:srgbClr val="EFB111"/>
                </a:solidFill>
              </a:rPr>
              <a:t>Experiential Learning and Career Management (ELCM)</a:t>
            </a:r>
          </a:p>
        </p:txBody>
      </p:sp>
    </p:spTree>
    <p:extLst>
      <p:ext uri="{BB962C8B-B14F-4D97-AF65-F5344CB8AC3E}">
        <p14:creationId xmlns:p14="http://schemas.microsoft.com/office/powerpoint/2010/main" val="2399168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39" y="1992232"/>
            <a:ext cx="7886700" cy="4149564"/>
          </a:xfrm>
        </p:spPr>
        <p:txBody>
          <a:bodyPr>
            <a:noAutofit/>
          </a:bodyPr>
          <a:lstStyle/>
          <a:p>
            <a:pPr marL="0" indent="0">
              <a:buNone/>
            </a:pPr>
            <a:r>
              <a:rPr lang="en-US" sz="2000" b="1" dirty="0"/>
              <a:t>True Colors (contact Margo Sassaman)</a:t>
            </a:r>
          </a:p>
          <a:p>
            <a:pPr marL="0" indent="0">
              <a:buNone/>
            </a:pPr>
            <a:r>
              <a:rPr lang="en-US" sz="2000" dirty="0"/>
              <a:t>True Colors is a personality assessment that can be administered to students during a specified class period. The results of the assessment help students understand how to work more effectively with groups and how to better respond to the world around them.</a:t>
            </a:r>
          </a:p>
          <a:p>
            <a:pPr marL="0" indent="0">
              <a:buNone/>
            </a:pPr>
            <a:endParaRPr lang="en-US" sz="2000" dirty="0"/>
          </a:p>
          <a:p>
            <a:pPr marL="0" indent="0">
              <a:buNone/>
            </a:pPr>
            <a:r>
              <a:rPr lang="en-US" sz="2000" b="1" dirty="0"/>
              <a:t>Value Card Sort (contact Margo Sassaman)</a:t>
            </a:r>
          </a:p>
          <a:p>
            <a:pPr marL="0" indent="0">
              <a:buNone/>
            </a:pPr>
            <a:r>
              <a:rPr lang="en-US" sz="2000" dirty="0"/>
              <a:t>Value Card Sort is a career assessment which depicts 15 work-related values. Students select what they consider the top three most important values. A discussion ensues about why these values are important within the realm of academics and work and how they can change.</a:t>
            </a:r>
          </a:p>
        </p:txBody>
      </p:sp>
      <p:sp>
        <p:nvSpPr>
          <p:cNvPr id="17" name="TextBox 16"/>
          <p:cNvSpPr txBox="1"/>
          <p:nvPr/>
        </p:nvSpPr>
        <p:spPr>
          <a:xfrm>
            <a:off x="2604304" y="6436776"/>
            <a:ext cx="6226910" cy="307777"/>
          </a:xfrm>
          <a:prstGeom prst="rect">
            <a:avLst/>
          </a:prstGeom>
          <a:noFill/>
        </p:spPr>
        <p:txBody>
          <a:bodyPr wrap="square" rtlCol="0">
            <a:spAutoFit/>
          </a:bodyPr>
          <a:lstStyle/>
          <a:p>
            <a:pPr algn="r"/>
            <a:r>
              <a:rPr lang="en-US" sz="1400" dirty="0">
                <a:solidFill>
                  <a:schemeClr val="bg1">
                    <a:lumMod val="65000"/>
                  </a:schemeClr>
                </a:solidFill>
              </a:rPr>
              <a:t>UNIV 103</a:t>
            </a:r>
          </a:p>
        </p:txBody>
      </p:sp>
      <p:sp>
        <p:nvSpPr>
          <p:cNvPr id="18" name="Title 1"/>
          <p:cNvSpPr txBox="1">
            <a:spLocks/>
          </p:cNvSpPr>
          <p:nvPr/>
        </p:nvSpPr>
        <p:spPr>
          <a:xfrm>
            <a:off x="557560" y="1190633"/>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a:solidFill>
                  <a:srgbClr val="EFB111"/>
                </a:solidFill>
              </a:rPr>
              <a:t>ELCM Presentations</a:t>
            </a:r>
          </a:p>
        </p:txBody>
      </p:sp>
    </p:spTree>
    <p:extLst>
      <p:ext uri="{BB962C8B-B14F-4D97-AF65-F5344CB8AC3E}">
        <p14:creationId xmlns:p14="http://schemas.microsoft.com/office/powerpoint/2010/main" val="2159209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39" y="1992232"/>
            <a:ext cx="7886700" cy="4149564"/>
          </a:xfrm>
        </p:spPr>
        <p:txBody>
          <a:bodyPr>
            <a:noAutofit/>
          </a:bodyPr>
          <a:lstStyle/>
          <a:p>
            <a:pPr marL="0" indent="0">
              <a:buNone/>
            </a:pPr>
            <a:r>
              <a:rPr lang="en-US" sz="1800" b="1" dirty="0"/>
              <a:t>Internships (contact Patty Taggart)</a:t>
            </a:r>
          </a:p>
          <a:p>
            <a:pPr marL="0" indent="0">
              <a:buNone/>
            </a:pPr>
            <a:r>
              <a:rPr lang="en-US" sz="1800" dirty="0"/>
              <a:t>It is never too early for students to begin thinking about internships to support their educational and career aspirations. A staff member can speak with your first-year students about internship eligibility, requirements, and how to search and apply for internships relevant to their chosen field.</a:t>
            </a:r>
          </a:p>
          <a:p>
            <a:pPr marL="0" indent="0">
              <a:buNone/>
            </a:pPr>
            <a:r>
              <a:rPr lang="en-US" sz="1800" b="1" dirty="0"/>
              <a:t>Mentorships (contact Audrey Bare)</a:t>
            </a:r>
          </a:p>
          <a:p>
            <a:pPr marL="0" indent="0">
              <a:buNone/>
            </a:pPr>
            <a:r>
              <a:rPr lang="en-US" sz="1800" dirty="0"/>
              <a:t>Students will learn how to engage in the full student life cycle of Millersville mentorship opportunities, including how to become a mentee in the First Year Student Mentoring Program, serve as a sophomore peer mentor, sign up for the Alumni Career Mentoring Program as a junior mentee, and give professional advice by becoming an alumni career mentor after graduation.</a:t>
            </a:r>
          </a:p>
          <a:p>
            <a:pPr marL="0" indent="0">
              <a:buNone/>
            </a:pPr>
            <a:r>
              <a:rPr lang="en-US" sz="1800" dirty="0"/>
              <a:t>They will also find out about upcoming mentorship training opportunities and events.</a:t>
            </a:r>
          </a:p>
        </p:txBody>
      </p:sp>
      <p:sp>
        <p:nvSpPr>
          <p:cNvPr id="17" name="TextBox 16"/>
          <p:cNvSpPr txBox="1"/>
          <p:nvPr/>
        </p:nvSpPr>
        <p:spPr>
          <a:xfrm>
            <a:off x="2604304" y="6436776"/>
            <a:ext cx="6226910" cy="307777"/>
          </a:xfrm>
          <a:prstGeom prst="rect">
            <a:avLst/>
          </a:prstGeom>
          <a:noFill/>
        </p:spPr>
        <p:txBody>
          <a:bodyPr wrap="square" rtlCol="0">
            <a:spAutoFit/>
          </a:bodyPr>
          <a:lstStyle/>
          <a:p>
            <a:pPr algn="r"/>
            <a:r>
              <a:rPr lang="en-US" sz="1400" dirty="0">
                <a:solidFill>
                  <a:schemeClr val="bg1">
                    <a:lumMod val="65000"/>
                  </a:schemeClr>
                </a:solidFill>
              </a:rPr>
              <a:t>UNIV 103</a:t>
            </a:r>
          </a:p>
        </p:txBody>
      </p:sp>
      <p:sp>
        <p:nvSpPr>
          <p:cNvPr id="18" name="Title 1"/>
          <p:cNvSpPr txBox="1">
            <a:spLocks/>
          </p:cNvSpPr>
          <p:nvPr/>
        </p:nvSpPr>
        <p:spPr>
          <a:xfrm>
            <a:off x="557560" y="1190633"/>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a:solidFill>
                  <a:srgbClr val="EFB111"/>
                </a:solidFill>
              </a:rPr>
              <a:t>ELCM Presentations</a:t>
            </a:r>
          </a:p>
        </p:txBody>
      </p:sp>
    </p:spTree>
    <p:extLst>
      <p:ext uri="{BB962C8B-B14F-4D97-AF65-F5344CB8AC3E}">
        <p14:creationId xmlns:p14="http://schemas.microsoft.com/office/powerpoint/2010/main" val="3148337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descr="DSC_2827_20140603-35265.jpg"/>
          <p:cNvPicPr>
            <a:picLocks noChangeAspect="1"/>
          </p:cNvPicPr>
          <p:nvPr/>
        </p:nvPicPr>
        <p:blipFill rotWithShape="1">
          <a:blip r:embed="rId3" cstate="screen">
            <a:alphaModFix amt="11000"/>
            <a:extLst>
              <a:ext uri="{BEBA8EAE-BF5A-486C-A8C5-ECC9F3942E4B}">
                <a14:imgProps xmlns:a14="http://schemas.microsoft.com/office/drawing/2010/main">
                  <a14:imgLayer r:embed="rId4">
                    <a14:imgEffect>
                      <a14:saturation sat="25000"/>
                    </a14:imgEffect>
                  </a14:imgLayer>
                </a14:imgProps>
              </a:ext>
              <a:ext uri="{28A0092B-C50C-407E-A947-70E740481C1C}">
                <a14:useLocalDpi xmlns:a14="http://schemas.microsoft.com/office/drawing/2010/main"/>
              </a:ext>
            </a:extLst>
          </a:blip>
          <a:srcRect/>
          <a:stretch/>
        </p:blipFill>
        <p:spPr>
          <a:xfrm>
            <a:off x="-664159" y="0"/>
            <a:ext cx="10472317" cy="6858000"/>
          </a:xfrm>
          <a:prstGeom prst="rect">
            <a:avLst/>
          </a:prstGeom>
        </p:spPr>
      </p:pic>
      <p:sp>
        <p:nvSpPr>
          <p:cNvPr id="71" name="Title 1"/>
          <p:cNvSpPr txBox="1">
            <a:spLocks/>
          </p:cNvSpPr>
          <p:nvPr/>
        </p:nvSpPr>
        <p:spPr>
          <a:xfrm>
            <a:off x="1391197" y="2595317"/>
            <a:ext cx="7237898" cy="2260768"/>
          </a:xfrm>
          <a:prstGeom prst="rect">
            <a:avLst/>
          </a:prstGeom>
          <a:effectLst/>
        </p:spPr>
        <p:txBody>
          <a:bodyPr>
            <a:noAutofit/>
          </a:bodyPr>
          <a:lstStyle>
            <a:lvl1pPr algn="l" defTabSz="457200" rtl="0" eaLnBrk="1" latinLnBrk="0" hangingPunct="1">
              <a:lnSpc>
                <a:spcPct val="90000"/>
              </a:lnSpc>
              <a:spcBef>
                <a:spcPct val="0"/>
              </a:spcBef>
              <a:buNone/>
              <a:defRPr sz="4000" kern="1200">
                <a:solidFill>
                  <a:srgbClr val="D59F0F"/>
                </a:solidFill>
                <a:latin typeface="Arial"/>
                <a:ea typeface="+mj-ea"/>
                <a:cs typeface="Arial"/>
              </a:defRPr>
            </a:lvl1pPr>
          </a:lstStyle>
          <a:p>
            <a:r>
              <a:rPr lang="en-US" sz="6000" dirty="0">
                <a:solidFill>
                  <a:srgbClr val="E5AD27"/>
                </a:solidFill>
              </a:rPr>
              <a:t>Financial Aid &amp; Scholarship</a:t>
            </a:r>
          </a:p>
        </p:txBody>
      </p:sp>
      <p:pic>
        <p:nvPicPr>
          <p:cNvPr id="5" name="Picture 4"/>
          <p:cNvPicPr>
            <a:picLocks noChangeAspect="1"/>
          </p:cNvPicPr>
          <p:nvPr/>
        </p:nvPicPr>
        <p:blipFill>
          <a:blip r:embed="rId5"/>
          <a:stretch>
            <a:fillRect/>
          </a:stretch>
        </p:blipFill>
        <p:spPr>
          <a:xfrm>
            <a:off x="-372721" y="1176599"/>
            <a:ext cx="5930900" cy="939800"/>
          </a:xfrm>
          <a:prstGeom prst="rect">
            <a:avLst/>
          </a:prstGeom>
        </p:spPr>
      </p:pic>
      <p:pic>
        <p:nvPicPr>
          <p:cNvPr id="2" name="Picture 1"/>
          <p:cNvPicPr>
            <a:picLocks noChangeAspect="1"/>
          </p:cNvPicPr>
          <p:nvPr/>
        </p:nvPicPr>
        <p:blipFill>
          <a:blip r:embed="rId6"/>
          <a:stretch>
            <a:fillRect/>
          </a:stretch>
        </p:blipFill>
        <p:spPr>
          <a:xfrm>
            <a:off x="1552867" y="1441188"/>
            <a:ext cx="3388585" cy="468634"/>
          </a:xfrm>
          <a:prstGeom prst="rect">
            <a:avLst/>
          </a:prstGeom>
        </p:spPr>
      </p:pic>
    </p:spTree>
    <p:extLst>
      <p:ext uri="{BB962C8B-B14F-4D97-AF65-F5344CB8AC3E}">
        <p14:creationId xmlns:p14="http://schemas.microsoft.com/office/powerpoint/2010/main" val="2970347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39" y="1992232"/>
            <a:ext cx="7886700" cy="4149564"/>
          </a:xfrm>
        </p:spPr>
        <p:txBody>
          <a:bodyPr>
            <a:noAutofit/>
          </a:bodyPr>
          <a:lstStyle/>
          <a:p>
            <a:pPr marL="63500" marR="19050" indent="0" algn="just">
              <a:spcBef>
                <a:spcPts val="0"/>
              </a:spcBef>
              <a:spcAft>
                <a:spcPts val="0"/>
              </a:spcAft>
              <a:buNone/>
            </a:pPr>
            <a:r>
              <a:rPr lang="en-US" sz="2000" dirty="0">
                <a:effectLst/>
                <a:latin typeface="Calibri" panose="020F0502020204030204" pitchFamily="34" charset="0"/>
                <a:ea typeface="Calibri" panose="020F0502020204030204" pitchFamily="34" charset="0"/>
                <a:cs typeface="Calibri" panose="020F0502020204030204" pitchFamily="34" charset="0"/>
              </a:rPr>
              <a:t>Request a presentation concerning financial aid practices for students. Information such as how</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to apply for financial aid, FAFSA, grants, scholarships, and loans can be obtained through the</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financial aid</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counselors. </a:t>
            </a:r>
          </a:p>
          <a:p>
            <a:pPr marL="63500" marR="19050" indent="0" algn="just">
              <a:spcBef>
                <a:spcPts val="0"/>
              </a:spcBef>
              <a:spcAft>
                <a:spcPts val="0"/>
              </a:spcAft>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63500" marR="19050" indent="0" algn="just">
              <a:spcBef>
                <a:spcPts val="0"/>
              </a:spcBef>
              <a:spcAft>
                <a:spcPts val="0"/>
              </a:spcAft>
              <a:buNone/>
            </a:pPr>
            <a:r>
              <a:rPr lang="en-US" sz="2000" dirty="0">
                <a:effectLst/>
                <a:latin typeface="Calibri" panose="020F0502020204030204" pitchFamily="34" charset="0"/>
                <a:ea typeface="Calibri" panose="020F0502020204030204" pitchFamily="34" charset="0"/>
                <a:cs typeface="Calibri" panose="020F0502020204030204" pitchFamily="34" charset="0"/>
              </a:rPr>
              <a:t>Call Center hours are 8:00AM to 6:00PM. </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63500" marR="19050" indent="0" algn="just">
              <a:spcBef>
                <a:spcPts val="0"/>
              </a:spcBef>
              <a:spcAft>
                <a:spcPts val="0"/>
              </a:spcAft>
              <a:buNone/>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63500" marR="19050" indent="0" algn="just">
              <a:spcBef>
                <a:spcPts val="0"/>
              </a:spcBef>
              <a:spcAft>
                <a:spcPts val="0"/>
              </a:spcAft>
              <a:buNone/>
            </a:pPr>
            <a:r>
              <a:rPr lang="en-US" sz="2000" dirty="0">
                <a:effectLst/>
                <a:latin typeface="Calibri" panose="020F0502020204030204" pitchFamily="34" charset="0"/>
                <a:ea typeface="Calibri" panose="020F0502020204030204" pitchFamily="34" charset="0"/>
              </a:rPr>
              <a:t>All incoming freshman and transfer student scholarships are processed through the </a:t>
            </a:r>
            <a:r>
              <a:rPr lang="en-US" sz="2000" u="sng" dirty="0">
                <a:effectLst/>
                <a:latin typeface="Calibri" panose="020F0502020204030204" pitchFamily="34" charset="0"/>
                <a:ea typeface="Calibri" panose="020F0502020204030204" pitchFamily="34" charset="0"/>
              </a:rPr>
              <a:t>Admissions Office</a:t>
            </a:r>
            <a:r>
              <a:rPr lang="en-US" sz="2000" dirty="0">
                <a:effectLst/>
                <a:latin typeface="Calibri" panose="020F0502020204030204" pitchFamily="34" charset="0"/>
                <a:ea typeface="Calibri" panose="020F0502020204030204" pitchFamily="34" charset="0"/>
              </a:rPr>
              <a:t>. </a:t>
            </a:r>
            <a:endParaRPr lang="en-US" sz="2400" dirty="0"/>
          </a:p>
        </p:txBody>
      </p:sp>
      <p:sp>
        <p:nvSpPr>
          <p:cNvPr id="17" name="TextBox 16"/>
          <p:cNvSpPr txBox="1"/>
          <p:nvPr/>
        </p:nvSpPr>
        <p:spPr>
          <a:xfrm>
            <a:off x="2604304" y="6436776"/>
            <a:ext cx="6226910" cy="307777"/>
          </a:xfrm>
          <a:prstGeom prst="rect">
            <a:avLst/>
          </a:prstGeom>
          <a:noFill/>
        </p:spPr>
        <p:txBody>
          <a:bodyPr wrap="square" rtlCol="0">
            <a:spAutoFit/>
          </a:bodyPr>
          <a:lstStyle/>
          <a:p>
            <a:pPr algn="r"/>
            <a:r>
              <a:rPr lang="en-US" sz="1400" dirty="0">
                <a:solidFill>
                  <a:schemeClr val="bg1">
                    <a:lumMod val="65000"/>
                  </a:schemeClr>
                </a:solidFill>
              </a:rPr>
              <a:t>UNIV 103</a:t>
            </a:r>
          </a:p>
        </p:txBody>
      </p:sp>
      <p:sp>
        <p:nvSpPr>
          <p:cNvPr id="18" name="Title 1"/>
          <p:cNvSpPr txBox="1">
            <a:spLocks/>
          </p:cNvSpPr>
          <p:nvPr/>
        </p:nvSpPr>
        <p:spPr>
          <a:xfrm>
            <a:off x="557560" y="1190633"/>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a:solidFill>
                  <a:srgbClr val="EFB111"/>
                </a:solidFill>
              </a:rPr>
              <a:t>Financial Aid &amp; Scholarship</a:t>
            </a:r>
          </a:p>
        </p:txBody>
      </p:sp>
    </p:spTree>
    <p:extLst>
      <p:ext uri="{BB962C8B-B14F-4D97-AF65-F5344CB8AC3E}">
        <p14:creationId xmlns:p14="http://schemas.microsoft.com/office/powerpoint/2010/main" val="3581455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39" y="1992232"/>
            <a:ext cx="7886700" cy="4149564"/>
          </a:xfrm>
        </p:spPr>
        <p:txBody>
          <a:bodyPr>
            <a:noAutofit/>
          </a:bodyPr>
          <a:lstStyle/>
          <a:p>
            <a:pPr marL="0" indent="0">
              <a:buNone/>
            </a:pPr>
            <a:r>
              <a:rPr lang="en-US" sz="2000" dirty="0"/>
              <a:t>Lyle Hall, 2</a:t>
            </a:r>
            <a:r>
              <a:rPr lang="en-US" sz="2000" baseline="30000" dirty="0"/>
              <a:t>nd</a:t>
            </a:r>
            <a:r>
              <a:rPr lang="en-US" sz="2000" dirty="0"/>
              <a:t> Floor</a:t>
            </a:r>
          </a:p>
          <a:p>
            <a:pPr marL="0" indent="0">
              <a:buNone/>
            </a:pPr>
            <a:r>
              <a:rPr lang="en-US" sz="2000" dirty="0"/>
              <a:t>Ms. Emiyaril Alvarez – Director of Financial Aid</a:t>
            </a:r>
          </a:p>
          <a:p>
            <a:pPr lvl="1"/>
            <a:r>
              <a:rPr lang="en-US" sz="1800" dirty="0"/>
              <a:t>771-871-5100</a:t>
            </a:r>
          </a:p>
          <a:p>
            <a:pPr lvl="1"/>
            <a:r>
              <a:rPr lang="en-US" sz="1800" dirty="0">
                <a:hlinkClick r:id="rId3"/>
              </a:rPr>
              <a:t>Emiyaril.Alvarez@millersville.edu</a:t>
            </a:r>
            <a:r>
              <a:rPr lang="en-US" sz="1800" dirty="0"/>
              <a:t> </a:t>
            </a:r>
          </a:p>
          <a:p>
            <a:pPr marL="0" indent="0">
              <a:buNone/>
            </a:pPr>
            <a:r>
              <a:rPr lang="en-US" sz="2000" dirty="0"/>
              <a:t>Ana Lehneis – Secretary to Director of Financial Aid</a:t>
            </a:r>
          </a:p>
          <a:p>
            <a:pPr lvl="1"/>
            <a:r>
              <a:rPr lang="en-US" sz="1800" dirty="0"/>
              <a:t>717-871-5802</a:t>
            </a:r>
          </a:p>
          <a:p>
            <a:pPr lvl="1"/>
            <a:r>
              <a:rPr lang="en-US" sz="1800" dirty="0">
                <a:hlinkClick r:id="rId4"/>
              </a:rPr>
              <a:t>Ana.Lehneis@millersville.edu</a:t>
            </a:r>
            <a:r>
              <a:rPr lang="en-US" sz="1800" dirty="0"/>
              <a:t>  </a:t>
            </a:r>
          </a:p>
          <a:p>
            <a:pPr marL="0" indent="0">
              <a:buNone/>
            </a:pPr>
            <a:r>
              <a:rPr lang="en-US" sz="2000" dirty="0"/>
              <a:t>Financial Aid Office</a:t>
            </a:r>
          </a:p>
          <a:p>
            <a:pPr lvl="1"/>
            <a:r>
              <a:rPr lang="en-US" sz="1800" dirty="0"/>
              <a:t>717-871-5100</a:t>
            </a:r>
          </a:p>
          <a:p>
            <a:pPr lvl="1"/>
            <a:r>
              <a:rPr lang="en-US" sz="1800" dirty="0">
                <a:hlinkClick r:id="rId5"/>
              </a:rPr>
              <a:t>FA.Mail@millersville.edu</a:t>
            </a:r>
            <a:r>
              <a:rPr lang="en-US" sz="1800" dirty="0"/>
              <a:t> </a:t>
            </a:r>
          </a:p>
          <a:p>
            <a:pPr lvl="1"/>
            <a:r>
              <a:rPr lang="en-US" sz="1800" dirty="0"/>
              <a:t>Website: </a:t>
            </a:r>
            <a:r>
              <a:rPr lang="en-US" sz="1800" dirty="0">
                <a:hlinkClick r:id="rId6"/>
              </a:rPr>
              <a:t>http://www.millersville.edu/finaid/</a:t>
            </a:r>
            <a:r>
              <a:rPr lang="en-US" sz="1800" dirty="0"/>
              <a:t> </a:t>
            </a:r>
          </a:p>
        </p:txBody>
      </p:sp>
      <p:sp>
        <p:nvSpPr>
          <p:cNvPr id="17" name="TextBox 16"/>
          <p:cNvSpPr txBox="1"/>
          <p:nvPr/>
        </p:nvSpPr>
        <p:spPr>
          <a:xfrm>
            <a:off x="2604304" y="6436776"/>
            <a:ext cx="6226910" cy="307777"/>
          </a:xfrm>
          <a:prstGeom prst="rect">
            <a:avLst/>
          </a:prstGeom>
          <a:noFill/>
        </p:spPr>
        <p:txBody>
          <a:bodyPr wrap="square" rtlCol="0">
            <a:spAutoFit/>
          </a:bodyPr>
          <a:lstStyle/>
          <a:p>
            <a:pPr algn="r"/>
            <a:r>
              <a:rPr lang="en-US" sz="1400" dirty="0">
                <a:solidFill>
                  <a:schemeClr val="bg1">
                    <a:lumMod val="65000"/>
                  </a:schemeClr>
                </a:solidFill>
              </a:rPr>
              <a:t>UNIV 103</a:t>
            </a:r>
          </a:p>
        </p:txBody>
      </p:sp>
      <p:sp>
        <p:nvSpPr>
          <p:cNvPr id="18" name="Title 1"/>
          <p:cNvSpPr txBox="1">
            <a:spLocks/>
          </p:cNvSpPr>
          <p:nvPr/>
        </p:nvSpPr>
        <p:spPr>
          <a:xfrm>
            <a:off x="557560" y="1190633"/>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a:solidFill>
                  <a:srgbClr val="EFB111"/>
                </a:solidFill>
              </a:rPr>
              <a:t>Financial Aid &amp; Scholarship</a:t>
            </a:r>
          </a:p>
        </p:txBody>
      </p:sp>
    </p:spTree>
    <p:extLst>
      <p:ext uri="{BB962C8B-B14F-4D97-AF65-F5344CB8AC3E}">
        <p14:creationId xmlns:p14="http://schemas.microsoft.com/office/powerpoint/2010/main" val="3024103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E6AD27"/>
        </a:solidFill>
        <a:effectLst/>
      </p:bgPr>
    </p:bg>
    <p:spTree>
      <p:nvGrpSpPr>
        <p:cNvPr id="1" name=""/>
        <p:cNvGrpSpPr/>
        <p:nvPr/>
      </p:nvGrpSpPr>
      <p:grpSpPr>
        <a:xfrm>
          <a:off x="0" y="0"/>
          <a:ext cx="0" cy="0"/>
          <a:chOff x="0" y="0"/>
          <a:chExt cx="0" cy="0"/>
        </a:xfrm>
      </p:grpSpPr>
      <p:sp>
        <p:nvSpPr>
          <p:cNvPr id="71" name="Title 1"/>
          <p:cNvSpPr txBox="1">
            <a:spLocks/>
          </p:cNvSpPr>
          <p:nvPr/>
        </p:nvSpPr>
        <p:spPr>
          <a:xfrm>
            <a:off x="1391196" y="2595317"/>
            <a:ext cx="7477596" cy="623434"/>
          </a:xfrm>
          <a:prstGeom prst="rect">
            <a:avLst/>
          </a:prstGeom>
          <a:effectLst/>
        </p:spPr>
        <p:txBody>
          <a:bodyPr>
            <a:noAutofit/>
          </a:bodyPr>
          <a:lstStyle>
            <a:lvl1pPr algn="l" defTabSz="457200" rtl="0" eaLnBrk="1" latinLnBrk="0" hangingPunct="1">
              <a:lnSpc>
                <a:spcPct val="90000"/>
              </a:lnSpc>
              <a:spcBef>
                <a:spcPct val="0"/>
              </a:spcBef>
              <a:buNone/>
              <a:defRPr sz="4000" kern="1200">
                <a:solidFill>
                  <a:srgbClr val="D59F0F"/>
                </a:solidFill>
                <a:latin typeface="Arial"/>
                <a:ea typeface="+mj-ea"/>
                <a:cs typeface="Arial"/>
              </a:defRPr>
            </a:lvl1pPr>
          </a:lstStyle>
          <a:p>
            <a:r>
              <a:rPr lang="en-US" sz="6600" dirty="0">
                <a:solidFill>
                  <a:schemeClr val="bg1"/>
                </a:solidFill>
              </a:rPr>
              <a:t>Math Assistance Center</a:t>
            </a:r>
          </a:p>
        </p:txBody>
      </p:sp>
      <p:pic>
        <p:nvPicPr>
          <p:cNvPr id="5" name="Picture 4"/>
          <p:cNvPicPr>
            <a:picLocks noChangeAspect="1"/>
          </p:cNvPicPr>
          <p:nvPr/>
        </p:nvPicPr>
        <p:blipFill>
          <a:blip r:embed="rId3"/>
          <a:stretch>
            <a:fillRect/>
          </a:stretch>
        </p:blipFill>
        <p:spPr>
          <a:xfrm>
            <a:off x="-372721" y="1176599"/>
            <a:ext cx="5930900" cy="939800"/>
          </a:xfrm>
          <a:prstGeom prst="rect">
            <a:avLst/>
          </a:prstGeom>
        </p:spPr>
      </p:pic>
    </p:spTree>
    <p:extLst>
      <p:ext uri="{BB962C8B-B14F-4D97-AF65-F5344CB8AC3E}">
        <p14:creationId xmlns:p14="http://schemas.microsoft.com/office/powerpoint/2010/main" val="3518835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39" y="1806521"/>
            <a:ext cx="7886700" cy="4149564"/>
          </a:xfrm>
        </p:spPr>
        <p:txBody>
          <a:bodyPr>
            <a:noAutofit/>
          </a:bodyPr>
          <a:lstStyle/>
          <a:p>
            <a:pPr marL="0" indent="0">
              <a:spcBef>
                <a:spcPts val="1200"/>
              </a:spcBef>
              <a:buNone/>
            </a:pPr>
            <a:r>
              <a:rPr lang="en-US" sz="2000" dirty="0"/>
              <a:t>Wickersham Hall, Room 100</a:t>
            </a:r>
          </a:p>
          <a:p>
            <a:pPr marL="0" indent="0">
              <a:spcBef>
                <a:spcPts val="1200"/>
              </a:spcBef>
              <a:buNone/>
            </a:pPr>
            <a:r>
              <a:rPr lang="en-US" sz="2000" dirty="0"/>
              <a:t>Dr. Kevin Robinson – Associate Professor and Assistant Chairperson</a:t>
            </a:r>
          </a:p>
          <a:p>
            <a:pPr lvl="1">
              <a:spcBef>
                <a:spcPts val="1200"/>
              </a:spcBef>
            </a:pPr>
            <a:r>
              <a:rPr lang="en-US" sz="1800" dirty="0"/>
              <a:t>717-871-7313</a:t>
            </a:r>
          </a:p>
          <a:p>
            <a:pPr lvl="1">
              <a:spcBef>
                <a:spcPts val="1200"/>
              </a:spcBef>
            </a:pPr>
            <a:r>
              <a:rPr lang="en-US" sz="1800" dirty="0">
                <a:hlinkClick r:id="rId3"/>
              </a:rPr>
              <a:t>Kevin.Robinson@millersville.edu</a:t>
            </a:r>
            <a:r>
              <a:rPr lang="en-US" sz="1800" dirty="0"/>
              <a:t> </a:t>
            </a:r>
          </a:p>
          <a:p>
            <a:pPr lvl="1">
              <a:spcBef>
                <a:spcPts val="1200"/>
              </a:spcBef>
            </a:pPr>
            <a:r>
              <a:rPr lang="en-US" sz="1800" dirty="0"/>
              <a:t>Website: </a:t>
            </a:r>
            <a:r>
              <a:rPr lang="en-US" sz="1800" dirty="0">
                <a:hlinkClick r:id="rId4"/>
              </a:rPr>
              <a:t>http://www.millersville.edu/math/tutoring.php</a:t>
            </a:r>
            <a:r>
              <a:rPr lang="en-US" sz="1800" dirty="0"/>
              <a:t> </a:t>
            </a:r>
          </a:p>
          <a:p>
            <a:pPr marL="457200" lvl="1" indent="0">
              <a:spcBef>
                <a:spcPts val="1200"/>
              </a:spcBef>
              <a:buNone/>
            </a:pP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lvl="1" indent="0">
              <a:spcBef>
                <a:spcPts val="1200"/>
              </a:spcBef>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Please</a:t>
            </a:r>
            <a:r>
              <a:rPr lang="en-US" sz="1800" i="1" spc="15"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see</a:t>
            </a:r>
            <a:r>
              <a:rPr lang="en-US" sz="1800" i="1" spc="15"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the website</a:t>
            </a:r>
            <a:r>
              <a:rPr lang="en-US" sz="1800" i="1" spc="15"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for</a:t>
            </a:r>
            <a:r>
              <a:rPr lang="en-US" sz="1800" i="1"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Fall</a:t>
            </a:r>
            <a:r>
              <a:rPr lang="en-US" sz="1800" i="1" spc="15"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2022</a:t>
            </a:r>
            <a:r>
              <a:rPr lang="en-US" sz="1800" i="1" spc="3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hours.</a:t>
            </a:r>
            <a:endParaRPr lang="en-US" sz="1800" i="1" dirty="0">
              <a:effectLst/>
              <a:latin typeface="Calibri" panose="020F0502020204030204" pitchFamily="34" charset="0"/>
              <a:ea typeface="Calibri" panose="020F0502020204030204" pitchFamily="34" charset="0"/>
            </a:endParaRPr>
          </a:p>
        </p:txBody>
      </p:sp>
      <p:sp>
        <p:nvSpPr>
          <p:cNvPr id="17" name="TextBox 16"/>
          <p:cNvSpPr txBox="1"/>
          <p:nvPr/>
        </p:nvSpPr>
        <p:spPr>
          <a:xfrm>
            <a:off x="2604304" y="6436776"/>
            <a:ext cx="6226910" cy="307777"/>
          </a:xfrm>
          <a:prstGeom prst="rect">
            <a:avLst/>
          </a:prstGeom>
          <a:noFill/>
        </p:spPr>
        <p:txBody>
          <a:bodyPr wrap="square" rtlCol="0">
            <a:spAutoFit/>
          </a:bodyPr>
          <a:lstStyle/>
          <a:p>
            <a:pPr algn="r"/>
            <a:r>
              <a:rPr lang="en-US" sz="1400" dirty="0">
                <a:solidFill>
                  <a:schemeClr val="bg1">
                    <a:lumMod val="65000"/>
                  </a:schemeClr>
                </a:solidFill>
              </a:rPr>
              <a:t>UNIV 103</a:t>
            </a:r>
          </a:p>
        </p:txBody>
      </p:sp>
      <p:sp>
        <p:nvSpPr>
          <p:cNvPr id="18" name="Title 1"/>
          <p:cNvSpPr txBox="1">
            <a:spLocks/>
          </p:cNvSpPr>
          <p:nvPr/>
        </p:nvSpPr>
        <p:spPr>
          <a:xfrm>
            <a:off x="557560" y="1190633"/>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a:solidFill>
                  <a:srgbClr val="EFB111"/>
                </a:solidFill>
              </a:rPr>
              <a:t>Math Assistance Center</a:t>
            </a:r>
          </a:p>
        </p:txBody>
      </p:sp>
    </p:spTree>
    <p:extLst>
      <p:ext uri="{BB962C8B-B14F-4D97-AF65-F5344CB8AC3E}">
        <p14:creationId xmlns:p14="http://schemas.microsoft.com/office/powerpoint/2010/main" val="687884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6AD27"/>
        </a:solidFill>
        <a:effectLst/>
      </p:bgPr>
    </p:bg>
    <p:spTree>
      <p:nvGrpSpPr>
        <p:cNvPr id="1" name=""/>
        <p:cNvGrpSpPr/>
        <p:nvPr/>
      </p:nvGrpSpPr>
      <p:grpSpPr>
        <a:xfrm>
          <a:off x="0" y="0"/>
          <a:ext cx="0" cy="0"/>
          <a:chOff x="0" y="0"/>
          <a:chExt cx="0" cy="0"/>
        </a:xfrm>
      </p:grpSpPr>
      <p:sp>
        <p:nvSpPr>
          <p:cNvPr id="71" name="Title 1"/>
          <p:cNvSpPr txBox="1">
            <a:spLocks/>
          </p:cNvSpPr>
          <p:nvPr/>
        </p:nvSpPr>
        <p:spPr>
          <a:xfrm>
            <a:off x="1391196" y="2595317"/>
            <a:ext cx="7477596" cy="623434"/>
          </a:xfrm>
          <a:prstGeom prst="rect">
            <a:avLst/>
          </a:prstGeom>
          <a:effectLst/>
        </p:spPr>
        <p:txBody>
          <a:bodyPr>
            <a:noAutofit/>
          </a:bodyPr>
          <a:lstStyle>
            <a:lvl1pPr algn="l" defTabSz="457200" rtl="0" eaLnBrk="1" latinLnBrk="0" hangingPunct="1">
              <a:lnSpc>
                <a:spcPct val="90000"/>
              </a:lnSpc>
              <a:spcBef>
                <a:spcPct val="0"/>
              </a:spcBef>
              <a:buNone/>
              <a:defRPr sz="4000" kern="1200">
                <a:solidFill>
                  <a:srgbClr val="D59F0F"/>
                </a:solidFill>
                <a:latin typeface="Arial"/>
                <a:ea typeface="+mj-ea"/>
                <a:cs typeface="Arial"/>
              </a:defRPr>
            </a:lvl1pPr>
          </a:lstStyle>
          <a:p>
            <a:r>
              <a:rPr lang="en-US" sz="5400" dirty="0">
                <a:solidFill>
                  <a:schemeClr val="bg1"/>
                </a:solidFill>
              </a:rPr>
              <a:t>Academic Advisement &amp; Student Development</a:t>
            </a:r>
          </a:p>
        </p:txBody>
      </p:sp>
      <p:pic>
        <p:nvPicPr>
          <p:cNvPr id="5" name="Picture 4"/>
          <p:cNvPicPr>
            <a:picLocks noChangeAspect="1"/>
          </p:cNvPicPr>
          <p:nvPr/>
        </p:nvPicPr>
        <p:blipFill>
          <a:blip r:embed="rId3"/>
          <a:stretch>
            <a:fillRect/>
          </a:stretch>
        </p:blipFill>
        <p:spPr>
          <a:xfrm>
            <a:off x="-372721" y="1176599"/>
            <a:ext cx="5930900" cy="939800"/>
          </a:xfrm>
          <a:prstGeom prst="rect">
            <a:avLst/>
          </a:prstGeom>
        </p:spPr>
      </p:pic>
    </p:spTree>
    <p:extLst>
      <p:ext uri="{BB962C8B-B14F-4D97-AF65-F5344CB8AC3E}">
        <p14:creationId xmlns:p14="http://schemas.microsoft.com/office/powerpoint/2010/main" val="31663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descr="DSC_2827_20140603-35265.jpg"/>
          <p:cNvPicPr>
            <a:picLocks noChangeAspect="1"/>
          </p:cNvPicPr>
          <p:nvPr/>
        </p:nvPicPr>
        <p:blipFill rotWithShape="1">
          <a:blip r:embed="rId3" cstate="screen">
            <a:alphaModFix amt="11000"/>
            <a:extLst>
              <a:ext uri="{BEBA8EAE-BF5A-486C-A8C5-ECC9F3942E4B}">
                <a14:imgProps xmlns:a14="http://schemas.microsoft.com/office/drawing/2010/main">
                  <a14:imgLayer r:embed="rId4">
                    <a14:imgEffect>
                      <a14:saturation sat="25000"/>
                    </a14:imgEffect>
                  </a14:imgLayer>
                </a14:imgProps>
              </a:ext>
              <a:ext uri="{28A0092B-C50C-407E-A947-70E740481C1C}">
                <a14:useLocalDpi xmlns:a14="http://schemas.microsoft.com/office/drawing/2010/main"/>
              </a:ext>
            </a:extLst>
          </a:blip>
          <a:srcRect/>
          <a:stretch/>
        </p:blipFill>
        <p:spPr>
          <a:xfrm>
            <a:off x="-664159" y="0"/>
            <a:ext cx="10472317" cy="6858000"/>
          </a:xfrm>
          <a:prstGeom prst="rect">
            <a:avLst/>
          </a:prstGeom>
        </p:spPr>
      </p:pic>
      <p:sp>
        <p:nvSpPr>
          <p:cNvPr id="71" name="Title 1"/>
          <p:cNvSpPr txBox="1">
            <a:spLocks/>
          </p:cNvSpPr>
          <p:nvPr/>
        </p:nvSpPr>
        <p:spPr>
          <a:xfrm>
            <a:off x="1391197" y="2595317"/>
            <a:ext cx="7468718" cy="2260768"/>
          </a:xfrm>
          <a:prstGeom prst="rect">
            <a:avLst/>
          </a:prstGeom>
          <a:effectLst/>
        </p:spPr>
        <p:txBody>
          <a:bodyPr>
            <a:noAutofit/>
          </a:bodyPr>
          <a:lstStyle>
            <a:lvl1pPr algn="l" defTabSz="457200" rtl="0" eaLnBrk="1" latinLnBrk="0" hangingPunct="1">
              <a:lnSpc>
                <a:spcPct val="90000"/>
              </a:lnSpc>
              <a:spcBef>
                <a:spcPct val="0"/>
              </a:spcBef>
              <a:buNone/>
              <a:defRPr sz="4000" kern="1200">
                <a:solidFill>
                  <a:srgbClr val="D59F0F"/>
                </a:solidFill>
                <a:latin typeface="Arial"/>
                <a:ea typeface="+mj-ea"/>
                <a:cs typeface="Arial"/>
              </a:defRPr>
            </a:lvl1pPr>
          </a:lstStyle>
          <a:p>
            <a:r>
              <a:rPr lang="en-US" sz="6600" dirty="0">
                <a:solidFill>
                  <a:srgbClr val="E5AD27"/>
                </a:solidFill>
              </a:rPr>
              <a:t>Office of International Programs &amp; Services</a:t>
            </a:r>
          </a:p>
        </p:txBody>
      </p:sp>
      <p:pic>
        <p:nvPicPr>
          <p:cNvPr id="5" name="Picture 4"/>
          <p:cNvPicPr>
            <a:picLocks noChangeAspect="1"/>
          </p:cNvPicPr>
          <p:nvPr/>
        </p:nvPicPr>
        <p:blipFill>
          <a:blip r:embed="rId5"/>
          <a:stretch>
            <a:fillRect/>
          </a:stretch>
        </p:blipFill>
        <p:spPr>
          <a:xfrm>
            <a:off x="-372721" y="1176599"/>
            <a:ext cx="5930900" cy="939800"/>
          </a:xfrm>
          <a:prstGeom prst="rect">
            <a:avLst/>
          </a:prstGeom>
        </p:spPr>
      </p:pic>
      <p:pic>
        <p:nvPicPr>
          <p:cNvPr id="2" name="Picture 1"/>
          <p:cNvPicPr>
            <a:picLocks noChangeAspect="1"/>
          </p:cNvPicPr>
          <p:nvPr/>
        </p:nvPicPr>
        <p:blipFill>
          <a:blip r:embed="rId6"/>
          <a:stretch>
            <a:fillRect/>
          </a:stretch>
        </p:blipFill>
        <p:spPr>
          <a:xfrm>
            <a:off x="1552867" y="1441188"/>
            <a:ext cx="3388585" cy="468634"/>
          </a:xfrm>
          <a:prstGeom prst="rect">
            <a:avLst/>
          </a:prstGeom>
        </p:spPr>
      </p:pic>
    </p:spTree>
    <p:extLst>
      <p:ext uri="{BB962C8B-B14F-4D97-AF65-F5344CB8AC3E}">
        <p14:creationId xmlns:p14="http://schemas.microsoft.com/office/powerpoint/2010/main" val="1009407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39" y="1992232"/>
            <a:ext cx="7886700" cy="4149564"/>
          </a:xfrm>
        </p:spPr>
        <p:txBody>
          <a:bodyPr>
            <a:noAutofit/>
          </a:bodyPr>
          <a:lstStyle/>
          <a:p>
            <a:pPr marL="63500" marR="19050" indent="0" algn="just">
              <a:spcBef>
                <a:spcPts val="0"/>
              </a:spcBef>
              <a:spcAft>
                <a:spcPts val="0"/>
              </a:spcAft>
              <a:buNone/>
            </a:pPr>
            <a:r>
              <a:rPr lang="en-US" sz="2000" dirty="0">
                <a:effectLst/>
                <a:latin typeface="Calibri" panose="020F0502020204030204" pitchFamily="34" charset="0"/>
                <a:ea typeface="Calibri" panose="020F0502020204030204" pitchFamily="34" charset="0"/>
                <a:cs typeface="Calibri" panose="020F0502020204030204" pitchFamily="34" charset="0"/>
              </a:rPr>
              <a:t>Request a presentation on global educational opportunities for Millersville University students, including (a) study abroad and (b) a variety of professional development programs for academic credit, including internships, student teaching, and discipline-related capstone field experiences. With advance notice, the presentation can be tailored to particular disciplines or interests.</a:t>
            </a:r>
          </a:p>
          <a:p>
            <a:pPr marL="63500" marR="19050" indent="0" algn="just">
              <a:spcBef>
                <a:spcPts val="0"/>
              </a:spcBef>
              <a:spcAft>
                <a:spcPts val="0"/>
              </a:spcAft>
              <a:buNone/>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63500" marR="19050" indent="0" algn="just">
              <a:spcBef>
                <a:spcPts val="0"/>
              </a:spcBef>
              <a:spcAft>
                <a:spcPts val="0"/>
              </a:spcAft>
              <a:buNone/>
            </a:pPr>
            <a:r>
              <a:rPr lang="en-US" sz="2000" dirty="0">
                <a:effectLst/>
                <a:latin typeface="Calibri" panose="020F0502020204030204" pitchFamily="34" charset="0"/>
                <a:ea typeface="Calibri" panose="020F0502020204030204" pitchFamily="34" charset="0"/>
                <a:cs typeface="Calibri" panose="020F0502020204030204" pitchFamily="34" charset="0"/>
              </a:rPr>
              <a:t>Brochures and other resource materials are available.</a:t>
            </a:r>
          </a:p>
        </p:txBody>
      </p:sp>
      <p:sp>
        <p:nvSpPr>
          <p:cNvPr id="17" name="TextBox 16"/>
          <p:cNvSpPr txBox="1"/>
          <p:nvPr/>
        </p:nvSpPr>
        <p:spPr>
          <a:xfrm>
            <a:off x="2604304" y="6436776"/>
            <a:ext cx="6226910" cy="307777"/>
          </a:xfrm>
          <a:prstGeom prst="rect">
            <a:avLst/>
          </a:prstGeom>
          <a:noFill/>
        </p:spPr>
        <p:txBody>
          <a:bodyPr wrap="square" rtlCol="0">
            <a:spAutoFit/>
          </a:bodyPr>
          <a:lstStyle/>
          <a:p>
            <a:pPr algn="r"/>
            <a:r>
              <a:rPr lang="en-US" sz="1400" dirty="0">
                <a:solidFill>
                  <a:schemeClr val="bg1">
                    <a:lumMod val="65000"/>
                  </a:schemeClr>
                </a:solidFill>
              </a:rPr>
              <a:t>UNIV 103</a:t>
            </a:r>
          </a:p>
        </p:txBody>
      </p:sp>
      <p:sp>
        <p:nvSpPr>
          <p:cNvPr id="18" name="Title 1"/>
          <p:cNvSpPr txBox="1">
            <a:spLocks/>
          </p:cNvSpPr>
          <p:nvPr/>
        </p:nvSpPr>
        <p:spPr>
          <a:xfrm>
            <a:off x="557560" y="1190633"/>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a:solidFill>
                  <a:srgbClr val="EFB111"/>
                </a:solidFill>
              </a:rPr>
              <a:t>Office of International Programs &amp; Services</a:t>
            </a:r>
          </a:p>
        </p:txBody>
      </p:sp>
    </p:spTree>
    <p:extLst>
      <p:ext uri="{BB962C8B-B14F-4D97-AF65-F5344CB8AC3E}">
        <p14:creationId xmlns:p14="http://schemas.microsoft.com/office/powerpoint/2010/main" val="999134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38" y="1992232"/>
            <a:ext cx="8197093" cy="4149564"/>
          </a:xfrm>
        </p:spPr>
        <p:txBody>
          <a:bodyPr>
            <a:noAutofit/>
          </a:bodyPr>
          <a:lstStyle/>
          <a:p>
            <a:pPr marL="0" indent="0">
              <a:buNone/>
            </a:pPr>
            <a:r>
              <a:rPr lang="en-US" sz="2000" dirty="0"/>
              <a:t>Lyle Hall, 1</a:t>
            </a:r>
            <a:r>
              <a:rPr lang="en-US" sz="2000" baseline="30000" dirty="0"/>
              <a:t>st</a:t>
            </a:r>
            <a:r>
              <a:rPr lang="en-US" sz="2000" dirty="0"/>
              <a:t> Floor</a:t>
            </a:r>
          </a:p>
          <a:p>
            <a:pPr marL="0" indent="0">
              <a:buNone/>
            </a:pPr>
            <a:r>
              <a:rPr lang="en-US" sz="2000" dirty="0"/>
              <a:t>Dr. Christina Kinney – Interim Director of International Programs &amp; Services</a:t>
            </a:r>
          </a:p>
          <a:p>
            <a:pPr lvl="1"/>
            <a:r>
              <a:rPr lang="en-US" sz="1800" dirty="0"/>
              <a:t>717-871-7475</a:t>
            </a:r>
          </a:p>
          <a:p>
            <a:pPr lvl="1"/>
            <a:r>
              <a:rPr lang="en-US" sz="1800" dirty="0">
                <a:hlinkClick r:id="rId3"/>
              </a:rPr>
              <a:t>Christina.Kinney@millersville.edu</a:t>
            </a:r>
            <a:r>
              <a:rPr lang="en-US" sz="1800" dirty="0"/>
              <a:t> </a:t>
            </a:r>
          </a:p>
          <a:p>
            <a:pPr lvl="1"/>
            <a:r>
              <a:rPr lang="en-US" sz="1800" dirty="0"/>
              <a:t>Website: </a:t>
            </a:r>
            <a:r>
              <a:rPr lang="en-US" sz="1800" dirty="0">
                <a:hlinkClick r:id="rId4"/>
              </a:rPr>
              <a:t>http://www.millersville.edu/globaled/</a:t>
            </a:r>
            <a:r>
              <a:rPr lang="en-US" sz="1800" dirty="0"/>
              <a:t> </a:t>
            </a:r>
          </a:p>
        </p:txBody>
      </p:sp>
      <p:sp>
        <p:nvSpPr>
          <p:cNvPr id="17" name="TextBox 16"/>
          <p:cNvSpPr txBox="1"/>
          <p:nvPr/>
        </p:nvSpPr>
        <p:spPr>
          <a:xfrm>
            <a:off x="2604304" y="6436776"/>
            <a:ext cx="6226910" cy="307777"/>
          </a:xfrm>
          <a:prstGeom prst="rect">
            <a:avLst/>
          </a:prstGeom>
          <a:noFill/>
        </p:spPr>
        <p:txBody>
          <a:bodyPr wrap="square" rtlCol="0">
            <a:spAutoFit/>
          </a:bodyPr>
          <a:lstStyle/>
          <a:p>
            <a:pPr algn="r"/>
            <a:r>
              <a:rPr lang="en-US" sz="1400" dirty="0">
                <a:solidFill>
                  <a:schemeClr val="bg1">
                    <a:lumMod val="65000"/>
                  </a:schemeClr>
                </a:solidFill>
              </a:rPr>
              <a:t>UNIV 103</a:t>
            </a:r>
          </a:p>
        </p:txBody>
      </p:sp>
      <p:sp>
        <p:nvSpPr>
          <p:cNvPr id="18" name="Title 1"/>
          <p:cNvSpPr txBox="1">
            <a:spLocks/>
          </p:cNvSpPr>
          <p:nvPr/>
        </p:nvSpPr>
        <p:spPr>
          <a:xfrm>
            <a:off x="557560" y="1190633"/>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a:solidFill>
                  <a:srgbClr val="EFB111"/>
                </a:solidFill>
              </a:rPr>
              <a:t>Office of International Programs &amp; Services</a:t>
            </a:r>
          </a:p>
        </p:txBody>
      </p:sp>
    </p:spTree>
    <p:extLst>
      <p:ext uri="{BB962C8B-B14F-4D97-AF65-F5344CB8AC3E}">
        <p14:creationId xmlns:p14="http://schemas.microsoft.com/office/powerpoint/2010/main" val="1364413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E6AD27"/>
        </a:solidFill>
        <a:effectLst/>
      </p:bgPr>
    </p:bg>
    <p:spTree>
      <p:nvGrpSpPr>
        <p:cNvPr id="1" name=""/>
        <p:cNvGrpSpPr/>
        <p:nvPr/>
      </p:nvGrpSpPr>
      <p:grpSpPr>
        <a:xfrm>
          <a:off x="0" y="0"/>
          <a:ext cx="0" cy="0"/>
          <a:chOff x="0" y="0"/>
          <a:chExt cx="0" cy="0"/>
        </a:xfrm>
      </p:grpSpPr>
      <p:sp>
        <p:nvSpPr>
          <p:cNvPr id="71" name="Title 1"/>
          <p:cNvSpPr txBox="1">
            <a:spLocks/>
          </p:cNvSpPr>
          <p:nvPr/>
        </p:nvSpPr>
        <p:spPr>
          <a:xfrm>
            <a:off x="1391196" y="2595317"/>
            <a:ext cx="7477596" cy="623434"/>
          </a:xfrm>
          <a:prstGeom prst="rect">
            <a:avLst/>
          </a:prstGeom>
          <a:effectLst/>
        </p:spPr>
        <p:txBody>
          <a:bodyPr>
            <a:noAutofit/>
          </a:bodyPr>
          <a:lstStyle>
            <a:lvl1pPr algn="l" defTabSz="457200" rtl="0" eaLnBrk="1" latinLnBrk="0" hangingPunct="1">
              <a:lnSpc>
                <a:spcPct val="90000"/>
              </a:lnSpc>
              <a:spcBef>
                <a:spcPct val="0"/>
              </a:spcBef>
              <a:buNone/>
              <a:defRPr sz="4000" kern="1200">
                <a:solidFill>
                  <a:srgbClr val="D59F0F"/>
                </a:solidFill>
                <a:latin typeface="Arial"/>
                <a:ea typeface="+mj-ea"/>
                <a:cs typeface="Arial"/>
              </a:defRPr>
            </a:lvl1pPr>
          </a:lstStyle>
          <a:p>
            <a:r>
              <a:rPr lang="en-US" sz="8000" dirty="0">
                <a:solidFill>
                  <a:schemeClr val="bg1"/>
                </a:solidFill>
              </a:rPr>
              <a:t>Office of Learning Services</a:t>
            </a:r>
          </a:p>
        </p:txBody>
      </p:sp>
      <p:pic>
        <p:nvPicPr>
          <p:cNvPr id="5" name="Picture 4"/>
          <p:cNvPicPr>
            <a:picLocks noChangeAspect="1"/>
          </p:cNvPicPr>
          <p:nvPr/>
        </p:nvPicPr>
        <p:blipFill>
          <a:blip r:embed="rId3"/>
          <a:stretch>
            <a:fillRect/>
          </a:stretch>
        </p:blipFill>
        <p:spPr>
          <a:xfrm>
            <a:off x="-372721" y="1176599"/>
            <a:ext cx="5930900" cy="939800"/>
          </a:xfrm>
          <a:prstGeom prst="rect">
            <a:avLst/>
          </a:prstGeom>
        </p:spPr>
      </p:pic>
    </p:spTree>
    <p:extLst>
      <p:ext uri="{BB962C8B-B14F-4D97-AF65-F5344CB8AC3E}">
        <p14:creationId xmlns:p14="http://schemas.microsoft.com/office/powerpoint/2010/main" val="3051954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39" y="1909936"/>
            <a:ext cx="7886700" cy="4149564"/>
          </a:xfrm>
        </p:spPr>
        <p:txBody>
          <a:bodyPr>
            <a:noAutofit/>
          </a:bodyPr>
          <a:lstStyle/>
          <a:p>
            <a:pPr marL="0" indent="0">
              <a:buNone/>
            </a:pPr>
            <a:r>
              <a:rPr lang="en-US" sz="2000" dirty="0"/>
              <a:t>Refer students for services and/or request a presentation. The Office of Learning Services strives to support faculty and students by supplementing student learners with (a) academic accommodations, (b) individualized learning assistance, (c) peer tutoring, (d) tutor training, (e) auxiliary aids, (f) assistive technology, (g) academic skills workshops, and (h) individualized programming to promote independent and successful learners for the future.</a:t>
            </a:r>
          </a:p>
          <a:p>
            <a:pPr marL="0" indent="0">
              <a:buNone/>
            </a:pPr>
            <a:endParaRPr lang="en-US" sz="2000" dirty="0"/>
          </a:p>
          <a:p>
            <a:pPr marL="0" indent="0">
              <a:buNone/>
            </a:pPr>
            <a:r>
              <a:rPr lang="en-US" sz="2000" b="1" dirty="0"/>
              <a:t>Tutoring Center</a:t>
            </a:r>
          </a:p>
          <a:p>
            <a:pPr marL="0" indent="0">
              <a:buNone/>
            </a:pPr>
            <a:r>
              <a:rPr lang="en-US" sz="2000" dirty="0"/>
              <a:t>Refer students to receive tutoring services or to be trained as tutors. Drop-in and individual tutoring is available to all Millersville University students free of charge. The current departments served are listed on their website. Tutors are paid and offered additional training through the International Tutor Certification Training program. </a:t>
            </a:r>
          </a:p>
        </p:txBody>
      </p:sp>
      <p:sp>
        <p:nvSpPr>
          <p:cNvPr id="17" name="TextBox 16"/>
          <p:cNvSpPr txBox="1"/>
          <p:nvPr/>
        </p:nvSpPr>
        <p:spPr>
          <a:xfrm>
            <a:off x="2604304" y="6436776"/>
            <a:ext cx="6226910" cy="307777"/>
          </a:xfrm>
          <a:prstGeom prst="rect">
            <a:avLst/>
          </a:prstGeom>
          <a:noFill/>
        </p:spPr>
        <p:txBody>
          <a:bodyPr wrap="square" rtlCol="0">
            <a:spAutoFit/>
          </a:bodyPr>
          <a:lstStyle/>
          <a:p>
            <a:pPr algn="r"/>
            <a:r>
              <a:rPr lang="en-US" sz="1400" dirty="0">
                <a:solidFill>
                  <a:schemeClr val="bg1">
                    <a:lumMod val="65000"/>
                  </a:schemeClr>
                </a:solidFill>
              </a:rPr>
              <a:t>UNIV 103</a:t>
            </a:r>
          </a:p>
        </p:txBody>
      </p:sp>
      <p:sp>
        <p:nvSpPr>
          <p:cNvPr id="18" name="Title 1"/>
          <p:cNvSpPr txBox="1">
            <a:spLocks/>
          </p:cNvSpPr>
          <p:nvPr/>
        </p:nvSpPr>
        <p:spPr>
          <a:xfrm>
            <a:off x="557560" y="1190633"/>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a:solidFill>
                  <a:srgbClr val="EFB111"/>
                </a:solidFill>
              </a:rPr>
              <a:t>Office of Learning Services</a:t>
            </a:r>
          </a:p>
        </p:txBody>
      </p:sp>
    </p:spTree>
    <p:extLst>
      <p:ext uri="{BB962C8B-B14F-4D97-AF65-F5344CB8AC3E}">
        <p14:creationId xmlns:p14="http://schemas.microsoft.com/office/powerpoint/2010/main" val="3873546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39" y="1879673"/>
            <a:ext cx="7886700" cy="4149564"/>
          </a:xfrm>
        </p:spPr>
        <p:txBody>
          <a:bodyPr>
            <a:noAutofit/>
          </a:bodyPr>
          <a:lstStyle/>
          <a:p>
            <a:pPr marL="0" indent="0">
              <a:spcBef>
                <a:spcPts val="1200"/>
              </a:spcBef>
              <a:buNone/>
            </a:pPr>
            <a:r>
              <a:rPr lang="en-US" sz="2000" dirty="0"/>
              <a:t>Lyle Hall, 3</a:t>
            </a:r>
            <a:r>
              <a:rPr lang="en-US" sz="2000" baseline="30000" dirty="0"/>
              <a:t>rd</a:t>
            </a:r>
            <a:r>
              <a:rPr lang="en-US" sz="2000" dirty="0"/>
              <a:t> Floor</a:t>
            </a:r>
          </a:p>
          <a:p>
            <a:pPr marL="0" indent="0">
              <a:spcBef>
                <a:spcPts val="1200"/>
              </a:spcBef>
              <a:buNone/>
            </a:pPr>
            <a:r>
              <a:rPr lang="en-US" sz="2000" dirty="0"/>
              <a:t>Ms. Julianne Browne – Administrative Assistant for Learning Services</a:t>
            </a:r>
          </a:p>
          <a:p>
            <a:pPr lvl="1">
              <a:spcBef>
                <a:spcPts val="1200"/>
              </a:spcBef>
            </a:pPr>
            <a:r>
              <a:rPr lang="en-US" sz="1800" dirty="0"/>
              <a:t>717-871-5554</a:t>
            </a:r>
          </a:p>
          <a:p>
            <a:pPr lvl="1">
              <a:spcBef>
                <a:spcPts val="1200"/>
              </a:spcBef>
            </a:pPr>
            <a:r>
              <a:rPr lang="en-US" sz="1800" dirty="0">
                <a:hlinkClick r:id="rId3"/>
              </a:rPr>
              <a:t>Learning.Services@millersville.edu</a:t>
            </a:r>
            <a:r>
              <a:rPr lang="en-US" sz="1800" dirty="0"/>
              <a:t> </a:t>
            </a:r>
          </a:p>
          <a:p>
            <a:pPr lvl="1">
              <a:spcBef>
                <a:spcPts val="1200"/>
              </a:spcBef>
            </a:pPr>
            <a:r>
              <a:rPr lang="en-US" sz="1800" dirty="0"/>
              <a:t>Website: </a:t>
            </a:r>
            <a:r>
              <a:rPr lang="en-US" sz="1800" dirty="0">
                <a:hlinkClick r:id="rId4"/>
              </a:rPr>
              <a:t>http://www.millersville.edu/learningservices/</a:t>
            </a:r>
            <a:r>
              <a:rPr lang="en-US" sz="1800" dirty="0"/>
              <a:t> </a:t>
            </a:r>
          </a:p>
          <a:p>
            <a:pPr marL="0" indent="0">
              <a:spcBef>
                <a:spcPts val="1200"/>
              </a:spcBef>
              <a:buNone/>
            </a:pPr>
            <a:r>
              <a:rPr lang="en-US" sz="2000" dirty="0"/>
              <a:t>Tutoring Center</a:t>
            </a:r>
          </a:p>
          <a:p>
            <a:pPr lvl="1">
              <a:spcBef>
                <a:spcPts val="1200"/>
              </a:spcBef>
            </a:pPr>
            <a:r>
              <a:rPr lang="en-US" sz="1800" dirty="0"/>
              <a:t>717-871-7222</a:t>
            </a:r>
          </a:p>
          <a:p>
            <a:pPr lvl="1">
              <a:spcBef>
                <a:spcPts val="1200"/>
              </a:spcBef>
            </a:pPr>
            <a:r>
              <a:rPr lang="en-US" sz="1800" dirty="0">
                <a:hlinkClick r:id="rId5"/>
              </a:rPr>
              <a:t>Tutoring.Center@millersville.edu</a:t>
            </a:r>
            <a:r>
              <a:rPr lang="en-US" sz="1800" dirty="0"/>
              <a:t> </a:t>
            </a:r>
          </a:p>
          <a:p>
            <a:pPr lvl="1">
              <a:spcBef>
                <a:spcPts val="1200"/>
              </a:spcBef>
            </a:pPr>
            <a:r>
              <a:rPr lang="en-US" sz="1800" dirty="0"/>
              <a:t>Website: </a:t>
            </a:r>
            <a:r>
              <a:rPr lang="en-US" sz="1800" dirty="0">
                <a:hlinkClick r:id="rId6"/>
              </a:rPr>
              <a:t>https://www.millersville.edu/tutoringcenter/</a:t>
            </a:r>
            <a:r>
              <a:rPr lang="en-US" sz="1800" dirty="0"/>
              <a:t>  </a:t>
            </a:r>
          </a:p>
        </p:txBody>
      </p:sp>
      <p:sp>
        <p:nvSpPr>
          <p:cNvPr id="17" name="TextBox 16"/>
          <p:cNvSpPr txBox="1"/>
          <p:nvPr/>
        </p:nvSpPr>
        <p:spPr>
          <a:xfrm>
            <a:off x="2604304" y="6436776"/>
            <a:ext cx="6226910" cy="307777"/>
          </a:xfrm>
          <a:prstGeom prst="rect">
            <a:avLst/>
          </a:prstGeom>
          <a:noFill/>
        </p:spPr>
        <p:txBody>
          <a:bodyPr wrap="square" rtlCol="0">
            <a:spAutoFit/>
          </a:bodyPr>
          <a:lstStyle/>
          <a:p>
            <a:pPr algn="r"/>
            <a:r>
              <a:rPr lang="en-US" sz="1400" dirty="0">
                <a:solidFill>
                  <a:schemeClr val="bg1">
                    <a:lumMod val="65000"/>
                  </a:schemeClr>
                </a:solidFill>
              </a:rPr>
              <a:t>UNIV 103</a:t>
            </a:r>
          </a:p>
        </p:txBody>
      </p:sp>
      <p:sp>
        <p:nvSpPr>
          <p:cNvPr id="18" name="Title 1"/>
          <p:cNvSpPr txBox="1">
            <a:spLocks/>
          </p:cNvSpPr>
          <p:nvPr/>
        </p:nvSpPr>
        <p:spPr>
          <a:xfrm>
            <a:off x="557560" y="1190633"/>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a:solidFill>
                  <a:srgbClr val="EFB111"/>
                </a:solidFill>
              </a:rPr>
              <a:t>Office of Learning Services</a:t>
            </a:r>
          </a:p>
        </p:txBody>
      </p:sp>
    </p:spTree>
    <p:extLst>
      <p:ext uri="{BB962C8B-B14F-4D97-AF65-F5344CB8AC3E}">
        <p14:creationId xmlns:p14="http://schemas.microsoft.com/office/powerpoint/2010/main" val="4069705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descr="DSC_2827_20140603-35265.jpg"/>
          <p:cNvPicPr>
            <a:picLocks noChangeAspect="1"/>
          </p:cNvPicPr>
          <p:nvPr/>
        </p:nvPicPr>
        <p:blipFill rotWithShape="1">
          <a:blip r:embed="rId3" cstate="screen">
            <a:alphaModFix amt="11000"/>
            <a:extLst>
              <a:ext uri="{BEBA8EAE-BF5A-486C-A8C5-ECC9F3942E4B}">
                <a14:imgProps xmlns:a14="http://schemas.microsoft.com/office/drawing/2010/main">
                  <a14:imgLayer r:embed="rId4">
                    <a14:imgEffect>
                      <a14:saturation sat="25000"/>
                    </a14:imgEffect>
                  </a14:imgLayer>
                </a14:imgProps>
              </a:ext>
              <a:ext uri="{28A0092B-C50C-407E-A947-70E740481C1C}">
                <a14:useLocalDpi xmlns:a14="http://schemas.microsoft.com/office/drawing/2010/main"/>
              </a:ext>
            </a:extLst>
          </a:blip>
          <a:srcRect/>
          <a:stretch/>
        </p:blipFill>
        <p:spPr>
          <a:xfrm>
            <a:off x="-664159" y="0"/>
            <a:ext cx="10472317" cy="6858000"/>
          </a:xfrm>
          <a:prstGeom prst="rect">
            <a:avLst/>
          </a:prstGeom>
        </p:spPr>
      </p:pic>
      <p:sp>
        <p:nvSpPr>
          <p:cNvPr id="71" name="Title 1"/>
          <p:cNvSpPr txBox="1">
            <a:spLocks/>
          </p:cNvSpPr>
          <p:nvPr/>
        </p:nvSpPr>
        <p:spPr>
          <a:xfrm>
            <a:off x="1391197" y="2595317"/>
            <a:ext cx="7468718" cy="2260768"/>
          </a:xfrm>
          <a:prstGeom prst="rect">
            <a:avLst/>
          </a:prstGeom>
          <a:effectLst/>
        </p:spPr>
        <p:txBody>
          <a:bodyPr>
            <a:noAutofit/>
          </a:bodyPr>
          <a:lstStyle>
            <a:lvl1pPr algn="l" defTabSz="457200" rtl="0" eaLnBrk="1" latinLnBrk="0" hangingPunct="1">
              <a:lnSpc>
                <a:spcPct val="90000"/>
              </a:lnSpc>
              <a:spcBef>
                <a:spcPct val="0"/>
              </a:spcBef>
              <a:buNone/>
              <a:defRPr sz="4000" kern="1200">
                <a:solidFill>
                  <a:srgbClr val="D59F0F"/>
                </a:solidFill>
                <a:latin typeface="Arial"/>
                <a:ea typeface="+mj-ea"/>
                <a:cs typeface="Arial"/>
              </a:defRPr>
            </a:lvl1pPr>
          </a:lstStyle>
          <a:p>
            <a:r>
              <a:rPr lang="en-US" sz="6600" dirty="0">
                <a:solidFill>
                  <a:srgbClr val="E5AD27"/>
                </a:solidFill>
              </a:rPr>
              <a:t>PSECU, Budgeting &amp; Finance</a:t>
            </a:r>
          </a:p>
        </p:txBody>
      </p:sp>
      <p:pic>
        <p:nvPicPr>
          <p:cNvPr id="5" name="Picture 4"/>
          <p:cNvPicPr>
            <a:picLocks noChangeAspect="1"/>
          </p:cNvPicPr>
          <p:nvPr/>
        </p:nvPicPr>
        <p:blipFill>
          <a:blip r:embed="rId5"/>
          <a:stretch>
            <a:fillRect/>
          </a:stretch>
        </p:blipFill>
        <p:spPr>
          <a:xfrm>
            <a:off x="-372721" y="1176599"/>
            <a:ext cx="5930900" cy="939800"/>
          </a:xfrm>
          <a:prstGeom prst="rect">
            <a:avLst/>
          </a:prstGeom>
        </p:spPr>
      </p:pic>
      <p:pic>
        <p:nvPicPr>
          <p:cNvPr id="2" name="Picture 1"/>
          <p:cNvPicPr>
            <a:picLocks noChangeAspect="1"/>
          </p:cNvPicPr>
          <p:nvPr/>
        </p:nvPicPr>
        <p:blipFill>
          <a:blip r:embed="rId6"/>
          <a:stretch>
            <a:fillRect/>
          </a:stretch>
        </p:blipFill>
        <p:spPr>
          <a:xfrm>
            <a:off x="1552867" y="1441188"/>
            <a:ext cx="3388585" cy="468634"/>
          </a:xfrm>
          <a:prstGeom prst="rect">
            <a:avLst/>
          </a:prstGeom>
        </p:spPr>
      </p:pic>
    </p:spTree>
    <p:extLst>
      <p:ext uri="{BB962C8B-B14F-4D97-AF65-F5344CB8AC3E}">
        <p14:creationId xmlns:p14="http://schemas.microsoft.com/office/powerpoint/2010/main" val="3550792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39" y="1992232"/>
            <a:ext cx="7886700" cy="4149564"/>
          </a:xfrm>
        </p:spPr>
        <p:txBody>
          <a:bodyPr>
            <a:noAutofit/>
          </a:bodyPr>
          <a:lstStyle/>
          <a:p>
            <a:pPr marL="63500" marR="19050" indent="0" algn="just">
              <a:spcBef>
                <a:spcPts val="0"/>
              </a:spcBef>
              <a:spcAft>
                <a:spcPts val="0"/>
              </a:spcAft>
              <a:buNone/>
            </a:pPr>
            <a:r>
              <a:rPr lang="en-US" sz="2000" dirty="0">
                <a:effectLst/>
                <a:latin typeface="Calibri" panose="020F0502020204030204" pitchFamily="34" charset="0"/>
                <a:ea typeface="Calibri" panose="020F0502020204030204" pitchFamily="34" charset="0"/>
                <a:cs typeface="Calibri" panose="020F0502020204030204" pitchFamily="34" charset="0"/>
              </a:rPr>
              <a:t>A representative from PSECU is available to provide presentations on personal finance for college students. Topics addressed in the presentation include (a) using money wisely, (b) budgeting, (c) using checking and savings accounts, (d) establishing good credit, (e) paying bills properly, and (f) proper treatment of student loans. This is not an advertisement on the various accounts available to students through PSECU.</a:t>
            </a:r>
          </a:p>
        </p:txBody>
      </p:sp>
      <p:sp>
        <p:nvSpPr>
          <p:cNvPr id="17" name="TextBox 16"/>
          <p:cNvSpPr txBox="1"/>
          <p:nvPr/>
        </p:nvSpPr>
        <p:spPr>
          <a:xfrm>
            <a:off x="2604304" y="6436776"/>
            <a:ext cx="6226910" cy="307777"/>
          </a:xfrm>
          <a:prstGeom prst="rect">
            <a:avLst/>
          </a:prstGeom>
          <a:noFill/>
        </p:spPr>
        <p:txBody>
          <a:bodyPr wrap="square" rtlCol="0">
            <a:spAutoFit/>
          </a:bodyPr>
          <a:lstStyle/>
          <a:p>
            <a:pPr algn="r"/>
            <a:r>
              <a:rPr lang="en-US" sz="1400" dirty="0">
                <a:solidFill>
                  <a:schemeClr val="bg1">
                    <a:lumMod val="65000"/>
                  </a:schemeClr>
                </a:solidFill>
              </a:rPr>
              <a:t>UNIV 103</a:t>
            </a:r>
          </a:p>
        </p:txBody>
      </p:sp>
      <p:sp>
        <p:nvSpPr>
          <p:cNvPr id="18" name="Title 1"/>
          <p:cNvSpPr txBox="1">
            <a:spLocks/>
          </p:cNvSpPr>
          <p:nvPr/>
        </p:nvSpPr>
        <p:spPr>
          <a:xfrm>
            <a:off x="557560" y="1190633"/>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a:solidFill>
                  <a:srgbClr val="EFB111"/>
                </a:solidFill>
              </a:rPr>
              <a:t>PSECU, Budgeting &amp; Finance</a:t>
            </a:r>
          </a:p>
        </p:txBody>
      </p:sp>
    </p:spTree>
    <p:extLst>
      <p:ext uri="{BB962C8B-B14F-4D97-AF65-F5344CB8AC3E}">
        <p14:creationId xmlns:p14="http://schemas.microsoft.com/office/powerpoint/2010/main" val="12939879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39" y="1992232"/>
            <a:ext cx="7886700" cy="4149564"/>
          </a:xfrm>
        </p:spPr>
        <p:txBody>
          <a:bodyPr>
            <a:noAutofit/>
          </a:bodyPr>
          <a:lstStyle/>
          <a:p>
            <a:pPr marL="0" indent="0">
              <a:buNone/>
            </a:pPr>
            <a:r>
              <a:rPr lang="en-US" sz="2000" dirty="0"/>
              <a:t>SMC, Room 113</a:t>
            </a:r>
          </a:p>
          <a:p>
            <a:pPr marL="0" indent="0">
              <a:buNone/>
            </a:pPr>
            <a:r>
              <a:rPr lang="en-US" sz="2000" dirty="0"/>
              <a:t>Kristyne Schonhaut – Community Relations Manager</a:t>
            </a:r>
          </a:p>
          <a:p>
            <a:pPr lvl="1"/>
            <a:r>
              <a:rPr lang="en-US" sz="1800" dirty="0"/>
              <a:t>717-871-7732</a:t>
            </a:r>
          </a:p>
          <a:p>
            <a:pPr lvl="1"/>
            <a:r>
              <a:rPr lang="en-US" sz="1800" dirty="0">
                <a:hlinkClick r:id="rId3"/>
              </a:rPr>
              <a:t>KSchonhaut@psecu.com</a:t>
            </a:r>
            <a:r>
              <a:rPr lang="en-US" sz="1800" dirty="0"/>
              <a:t> </a:t>
            </a:r>
          </a:p>
          <a:p>
            <a:pPr lvl="1"/>
            <a:r>
              <a:rPr lang="en-US" sz="1800" dirty="0"/>
              <a:t>Website: </a:t>
            </a:r>
            <a:r>
              <a:rPr lang="en-US" sz="1800" dirty="0">
                <a:hlinkClick r:id="rId4"/>
              </a:rPr>
              <a:t>https://www.PSECU.com/Learn</a:t>
            </a:r>
            <a:r>
              <a:rPr lang="en-US" sz="1800" dirty="0"/>
              <a:t>  </a:t>
            </a:r>
          </a:p>
        </p:txBody>
      </p:sp>
      <p:sp>
        <p:nvSpPr>
          <p:cNvPr id="17" name="TextBox 16"/>
          <p:cNvSpPr txBox="1"/>
          <p:nvPr/>
        </p:nvSpPr>
        <p:spPr>
          <a:xfrm>
            <a:off x="2604304" y="6436776"/>
            <a:ext cx="6226910" cy="307777"/>
          </a:xfrm>
          <a:prstGeom prst="rect">
            <a:avLst/>
          </a:prstGeom>
          <a:noFill/>
        </p:spPr>
        <p:txBody>
          <a:bodyPr wrap="square" rtlCol="0">
            <a:spAutoFit/>
          </a:bodyPr>
          <a:lstStyle/>
          <a:p>
            <a:pPr algn="r"/>
            <a:r>
              <a:rPr lang="en-US" sz="1400" dirty="0">
                <a:solidFill>
                  <a:schemeClr val="bg1">
                    <a:lumMod val="65000"/>
                  </a:schemeClr>
                </a:solidFill>
              </a:rPr>
              <a:t>UNIV 103</a:t>
            </a:r>
          </a:p>
        </p:txBody>
      </p:sp>
      <p:sp>
        <p:nvSpPr>
          <p:cNvPr id="18" name="Title 1"/>
          <p:cNvSpPr txBox="1">
            <a:spLocks/>
          </p:cNvSpPr>
          <p:nvPr/>
        </p:nvSpPr>
        <p:spPr>
          <a:xfrm>
            <a:off x="557560" y="1190633"/>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a:solidFill>
                  <a:srgbClr val="EFB111"/>
                </a:solidFill>
              </a:rPr>
              <a:t>PSECU, Budgeting &amp; Finance</a:t>
            </a:r>
          </a:p>
        </p:txBody>
      </p:sp>
    </p:spTree>
    <p:extLst>
      <p:ext uri="{BB962C8B-B14F-4D97-AF65-F5344CB8AC3E}">
        <p14:creationId xmlns:p14="http://schemas.microsoft.com/office/powerpoint/2010/main" val="2655364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E6AD27"/>
        </a:solidFill>
        <a:effectLst/>
      </p:bgPr>
    </p:bg>
    <p:spTree>
      <p:nvGrpSpPr>
        <p:cNvPr id="1" name=""/>
        <p:cNvGrpSpPr/>
        <p:nvPr/>
      </p:nvGrpSpPr>
      <p:grpSpPr>
        <a:xfrm>
          <a:off x="0" y="0"/>
          <a:ext cx="0" cy="0"/>
          <a:chOff x="0" y="0"/>
          <a:chExt cx="0" cy="0"/>
        </a:xfrm>
      </p:grpSpPr>
      <p:sp>
        <p:nvSpPr>
          <p:cNvPr id="71" name="Title 1"/>
          <p:cNvSpPr txBox="1">
            <a:spLocks/>
          </p:cNvSpPr>
          <p:nvPr/>
        </p:nvSpPr>
        <p:spPr>
          <a:xfrm>
            <a:off x="1391196" y="2595317"/>
            <a:ext cx="7477596" cy="623434"/>
          </a:xfrm>
          <a:prstGeom prst="rect">
            <a:avLst/>
          </a:prstGeom>
          <a:effectLst/>
        </p:spPr>
        <p:txBody>
          <a:bodyPr>
            <a:noAutofit/>
          </a:bodyPr>
          <a:lstStyle>
            <a:lvl1pPr algn="l" defTabSz="457200" rtl="0" eaLnBrk="1" latinLnBrk="0" hangingPunct="1">
              <a:lnSpc>
                <a:spcPct val="90000"/>
              </a:lnSpc>
              <a:spcBef>
                <a:spcPct val="0"/>
              </a:spcBef>
              <a:buNone/>
              <a:defRPr sz="4000" kern="1200">
                <a:solidFill>
                  <a:srgbClr val="D59F0F"/>
                </a:solidFill>
                <a:latin typeface="Arial"/>
                <a:ea typeface="+mj-ea"/>
                <a:cs typeface="Arial"/>
              </a:defRPr>
            </a:lvl1pPr>
          </a:lstStyle>
          <a:p>
            <a:r>
              <a:rPr lang="en-US" sz="11500" dirty="0">
                <a:solidFill>
                  <a:schemeClr val="bg1"/>
                </a:solidFill>
              </a:rPr>
              <a:t>Starfish</a:t>
            </a:r>
          </a:p>
        </p:txBody>
      </p:sp>
      <p:pic>
        <p:nvPicPr>
          <p:cNvPr id="5" name="Picture 4"/>
          <p:cNvPicPr>
            <a:picLocks noChangeAspect="1"/>
          </p:cNvPicPr>
          <p:nvPr/>
        </p:nvPicPr>
        <p:blipFill>
          <a:blip r:embed="rId3"/>
          <a:stretch>
            <a:fillRect/>
          </a:stretch>
        </p:blipFill>
        <p:spPr>
          <a:xfrm>
            <a:off x="-372721" y="1176599"/>
            <a:ext cx="5930900" cy="939800"/>
          </a:xfrm>
          <a:prstGeom prst="rect">
            <a:avLst/>
          </a:prstGeom>
        </p:spPr>
      </p:pic>
    </p:spTree>
    <p:extLst>
      <p:ext uri="{BB962C8B-B14F-4D97-AF65-F5344CB8AC3E}">
        <p14:creationId xmlns:p14="http://schemas.microsoft.com/office/powerpoint/2010/main" val="1551813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39" y="1992232"/>
            <a:ext cx="7886700" cy="4149564"/>
          </a:xfrm>
        </p:spPr>
        <p:txBody>
          <a:bodyPr>
            <a:noAutofit/>
          </a:bodyPr>
          <a:lstStyle/>
          <a:p>
            <a:pPr marL="0" indent="0">
              <a:buNone/>
            </a:pPr>
            <a:r>
              <a:rPr lang="en-US" sz="2000" dirty="0"/>
              <a:t>The Office of Academic Advisement seeks to provide an integrated and effective academic advising program, as well as resources and tools for students, faculty, and staff. </a:t>
            </a:r>
          </a:p>
          <a:p>
            <a:pPr marL="0" indent="0">
              <a:buNone/>
            </a:pPr>
            <a:r>
              <a:rPr lang="en-US" sz="2000" dirty="0"/>
              <a:t>The program (a) provides students with opportunities in assessing their interests and academic abilities, (b) encourages the fullest intellectual development of all students, (c) fosters an understanding of the value of a liberal arts education, and (d) provides an environment in which students can learn about the full array of educational opportunities available to them. </a:t>
            </a:r>
          </a:p>
          <a:p>
            <a:pPr marL="0" indent="0">
              <a:buNone/>
            </a:pPr>
            <a:r>
              <a:rPr lang="en-US" sz="2000" dirty="0"/>
              <a:t>Advisors assist students in taking responsibility for learning how to set academic, career, and personal goals, and help students develop strategies for achieving these goals to graduate in a timely manner.</a:t>
            </a:r>
          </a:p>
        </p:txBody>
      </p:sp>
      <p:sp>
        <p:nvSpPr>
          <p:cNvPr id="17" name="TextBox 16"/>
          <p:cNvSpPr txBox="1"/>
          <p:nvPr/>
        </p:nvSpPr>
        <p:spPr>
          <a:xfrm>
            <a:off x="2604304" y="6436776"/>
            <a:ext cx="6226910" cy="307777"/>
          </a:xfrm>
          <a:prstGeom prst="rect">
            <a:avLst/>
          </a:prstGeom>
          <a:noFill/>
        </p:spPr>
        <p:txBody>
          <a:bodyPr wrap="square" rtlCol="0">
            <a:spAutoFit/>
          </a:bodyPr>
          <a:lstStyle/>
          <a:p>
            <a:pPr algn="r"/>
            <a:r>
              <a:rPr lang="en-US" sz="1400" dirty="0">
                <a:solidFill>
                  <a:schemeClr val="bg1">
                    <a:lumMod val="65000"/>
                  </a:schemeClr>
                </a:solidFill>
              </a:rPr>
              <a:t>UNIV 103</a:t>
            </a:r>
          </a:p>
        </p:txBody>
      </p:sp>
      <p:sp>
        <p:nvSpPr>
          <p:cNvPr id="18" name="Title 1"/>
          <p:cNvSpPr txBox="1">
            <a:spLocks/>
          </p:cNvSpPr>
          <p:nvPr/>
        </p:nvSpPr>
        <p:spPr>
          <a:xfrm>
            <a:off x="557560" y="1190633"/>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a:solidFill>
                  <a:srgbClr val="EFB111"/>
                </a:solidFill>
              </a:rPr>
              <a:t>Academic Advisement &amp; Student Development </a:t>
            </a:r>
          </a:p>
        </p:txBody>
      </p:sp>
    </p:spTree>
    <p:extLst>
      <p:ext uri="{BB962C8B-B14F-4D97-AF65-F5344CB8AC3E}">
        <p14:creationId xmlns:p14="http://schemas.microsoft.com/office/powerpoint/2010/main" val="35446398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39" y="1909936"/>
            <a:ext cx="8139821" cy="4149564"/>
          </a:xfrm>
        </p:spPr>
        <p:txBody>
          <a:bodyPr vert="horz" lIns="91440" tIns="45720" rIns="91440" bIns="45720" rtlCol="0" anchor="t">
            <a:noAutofit/>
          </a:bodyPr>
          <a:lstStyle/>
          <a:p>
            <a:pPr marL="0" indent="0">
              <a:buNone/>
            </a:pPr>
            <a:r>
              <a:rPr lang="en-US" sz="2000" dirty="0"/>
              <a:t>Starfish is Millersville University’s student success platform.  It promotes communication between students, course instructors, faculty advisors, and staff in support of student academic achievement.  </a:t>
            </a:r>
          </a:p>
          <a:p>
            <a:pPr marL="0" indent="0">
              <a:buNone/>
            </a:pPr>
            <a:endParaRPr lang="en-US" sz="2000" dirty="0"/>
          </a:p>
          <a:p>
            <a:pPr marL="0" indent="0">
              <a:buNone/>
            </a:pPr>
            <a:r>
              <a:rPr lang="en-US" sz="2000" dirty="0"/>
              <a:t>Tools include: (1) progress surveys which provide timely updates on individual student course progress each semester, (2) early alerts which let students and academic advisors know when a student is staying on track or may need additional academic supports, (3) calendar features to set office hours and student appointments, and (4) student-generated “request help questions” to get learners proactively connected to needed resources and information.</a:t>
            </a:r>
          </a:p>
        </p:txBody>
      </p:sp>
      <p:sp>
        <p:nvSpPr>
          <p:cNvPr id="17" name="TextBox 16"/>
          <p:cNvSpPr txBox="1"/>
          <p:nvPr/>
        </p:nvSpPr>
        <p:spPr>
          <a:xfrm>
            <a:off x="2604304" y="6436776"/>
            <a:ext cx="6226910" cy="307777"/>
          </a:xfrm>
          <a:prstGeom prst="rect">
            <a:avLst/>
          </a:prstGeom>
          <a:noFill/>
        </p:spPr>
        <p:txBody>
          <a:bodyPr wrap="square" rtlCol="0">
            <a:spAutoFit/>
          </a:bodyPr>
          <a:lstStyle/>
          <a:p>
            <a:pPr algn="r"/>
            <a:r>
              <a:rPr lang="en-US" sz="1400" dirty="0">
                <a:solidFill>
                  <a:schemeClr val="bg1">
                    <a:lumMod val="65000"/>
                  </a:schemeClr>
                </a:solidFill>
              </a:rPr>
              <a:t>UNIV 103</a:t>
            </a:r>
          </a:p>
        </p:txBody>
      </p:sp>
      <p:sp>
        <p:nvSpPr>
          <p:cNvPr id="18" name="Title 1"/>
          <p:cNvSpPr txBox="1">
            <a:spLocks/>
          </p:cNvSpPr>
          <p:nvPr/>
        </p:nvSpPr>
        <p:spPr>
          <a:xfrm>
            <a:off x="557560" y="1190633"/>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a:solidFill>
                  <a:srgbClr val="EFB111"/>
                </a:solidFill>
              </a:rPr>
              <a:t>Starfish</a:t>
            </a:r>
          </a:p>
        </p:txBody>
      </p:sp>
    </p:spTree>
    <p:extLst>
      <p:ext uri="{BB962C8B-B14F-4D97-AF65-F5344CB8AC3E}">
        <p14:creationId xmlns:p14="http://schemas.microsoft.com/office/powerpoint/2010/main" val="1410915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39" y="1879673"/>
            <a:ext cx="7886700" cy="4149564"/>
          </a:xfrm>
        </p:spPr>
        <p:txBody>
          <a:bodyPr>
            <a:noAutofit/>
          </a:bodyPr>
          <a:lstStyle/>
          <a:p>
            <a:pPr marL="0" indent="0">
              <a:spcBef>
                <a:spcPts val="1200"/>
              </a:spcBef>
              <a:buNone/>
            </a:pPr>
            <a:r>
              <a:rPr lang="en-US" sz="2000" dirty="0"/>
              <a:t>McNairy Library, Room 203</a:t>
            </a:r>
          </a:p>
          <a:p>
            <a:pPr marL="0" indent="0">
              <a:spcBef>
                <a:spcPts val="1200"/>
              </a:spcBef>
              <a:buNone/>
            </a:pPr>
            <a:r>
              <a:rPr lang="en-US" sz="2000" dirty="0"/>
              <a:t>Mr. William Benton – Student Success Specialist and Starfish Coordinator</a:t>
            </a:r>
          </a:p>
          <a:p>
            <a:pPr lvl="1">
              <a:spcBef>
                <a:spcPts val="1200"/>
              </a:spcBef>
            </a:pPr>
            <a:r>
              <a:rPr lang="en-US" sz="1800" dirty="0"/>
              <a:t>717-871-4452</a:t>
            </a:r>
          </a:p>
          <a:p>
            <a:pPr lvl="1">
              <a:spcBef>
                <a:spcPts val="1200"/>
              </a:spcBef>
            </a:pPr>
            <a:r>
              <a:rPr lang="en-US" sz="1800" dirty="0">
                <a:hlinkClick r:id="rId3"/>
              </a:rPr>
              <a:t>William.Benton@millersville.edu</a:t>
            </a:r>
            <a:r>
              <a:rPr lang="en-US" sz="1800" dirty="0"/>
              <a:t>  </a:t>
            </a:r>
          </a:p>
          <a:p>
            <a:pPr lvl="1">
              <a:spcBef>
                <a:spcPts val="1200"/>
              </a:spcBef>
            </a:pPr>
            <a:r>
              <a:rPr lang="en-US" sz="1800" dirty="0"/>
              <a:t>Website: </a:t>
            </a:r>
            <a:r>
              <a:rPr lang="en-US" sz="1800" dirty="0">
                <a:hlinkClick r:id="rId4"/>
              </a:rPr>
              <a:t>https://www.millersville.edu/dssap/starfish/</a:t>
            </a:r>
            <a:r>
              <a:rPr lang="en-US" sz="1800" dirty="0"/>
              <a:t>  </a:t>
            </a:r>
          </a:p>
        </p:txBody>
      </p:sp>
      <p:sp>
        <p:nvSpPr>
          <p:cNvPr id="17" name="TextBox 16"/>
          <p:cNvSpPr txBox="1"/>
          <p:nvPr/>
        </p:nvSpPr>
        <p:spPr>
          <a:xfrm>
            <a:off x="2604304" y="6436776"/>
            <a:ext cx="6226910" cy="307777"/>
          </a:xfrm>
          <a:prstGeom prst="rect">
            <a:avLst/>
          </a:prstGeom>
          <a:noFill/>
        </p:spPr>
        <p:txBody>
          <a:bodyPr wrap="square" rtlCol="0">
            <a:spAutoFit/>
          </a:bodyPr>
          <a:lstStyle/>
          <a:p>
            <a:pPr algn="r"/>
            <a:r>
              <a:rPr lang="en-US" sz="1400" dirty="0">
                <a:solidFill>
                  <a:schemeClr val="bg1">
                    <a:lumMod val="65000"/>
                  </a:schemeClr>
                </a:solidFill>
              </a:rPr>
              <a:t>UNIV 103</a:t>
            </a:r>
          </a:p>
        </p:txBody>
      </p:sp>
      <p:sp>
        <p:nvSpPr>
          <p:cNvPr id="18" name="Title 1"/>
          <p:cNvSpPr txBox="1">
            <a:spLocks/>
          </p:cNvSpPr>
          <p:nvPr/>
        </p:nvSpPr>
        <p:spPr>
          <a:xfrm>
            <a:off x="557560" y="1190633"/>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a:solidFill>
                  <a:srgbClr val="EFB111"/>
                </a:solidFill>
              </a:rPr>
              <a:t>Starfish</a:t>
            </a:r>
          </a:p>
        </p:txBody>
      </p:sp>
    </p:spTree>
    <p:extLst>
      <p:ext uri="{BB962C8B-B14F-4D97-AF65-F5344CB8AC3E}">
        <p14:creationId xmlns:p14="http://schemas.microsoft.com/office/powerpoint/2010/main" val="33779319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descr="DSC_2827_20140603-35265.jpg"/>
          <p:cNvPicPr>
            <a:picLocks noChangeAspect="1"/>
          </p:cNvPicPr>
          <p:nvPr/>
        </p:nvPicPr>
        <p:blipFill rotWithShape="1">
          <a:blip r:embed="rId3" cstate="screen">
            <a:alphaModFix amt="11000"/>
            <a:extLst>
              <a:ext uri="{BEBA8EAE-BF5A-486C-A8C5-ECC9F3942E4B}">
                <a14:imgProps xmlns:a14="http://schemas.microsoft.com/office/drawing/2010/main">
                  <a14:imgLayer r:embed="rId4">
                    <a14:imgEffect>
                      <a14:saturation sat="25000"/>
                    </a14:imgEffect>
                  </a14:imgLayer>
                </a14:imgProps>
              </a:ext>
              <a:ext uri="{28A0092B-C50C-407E-A947-70E740481C1C}">
                <a14:useLocalDpi xmlns:a14="http://schemas.microsoft.com/office/drawing/2010/main"/>
              </a:ext>
            </a:extLst>
          </a:blip>
          <a:srcRect/>
          <a:stretch/>
        </p:blipFill>
        <p:spPr>
          <a:xfrm>
            <a:off x="-664159" y="0"/>
            <a:ext cx="10472317" cy="6858000"/>
          </a:xfrm>
          <a:prstGeom prst="rect">
            <a:avLst/>
          </a:prstGeom>
        </p:spPr>
      </p:pic>
      <p:sp>
        <p:nvSpPr>
          <p:cNvPr id="71" name="Title 1"/>
          <p:cNvSpPr txBox="1">
            <a:spLocks/>
          </p:cNvSpPr>
          <p:nvPr/>
        </p:nvSpPr>
        <p:spPr>
          <a:xfrm>
            <a:off x="1391197" y="2595317"/>
            <a:ext cx="7468718" cy="2260768"/>
          </a:xfrm>
          <a:prstGeom prst="rect">
            <a:avLst/>
          </a:prstGeom>
          <a:effectLst/>
        </p:spPr>
        <p:txBody>
          <a:bodyPr>
            <a:noAutofit/>
          </a:bodyPr>
          <a:lstStyle>
            <a:lvl1pPr algn="l" defTabSz="457200" rtl="0" eaLnBrk="1" latinLnBrk="0" hangingPunct="1">
              <a:lnSpc>
                <a:spcPct val="90000"/>
              </a:lnSpc>
              <a:spcBef>
                <a:spcPct val="0"/>
              </a:spcBef>
              <a:buNone/>
              <a:defRPr sz="4000" kern="1200">
                <a:solidFill>
                  <a:srgbClr val="D59F0F"/>
                </a:solidFill>
                <a:latin typeface="Arial"/>
                <a:ea typeface="+mj-ea"/>
                <a:cs typeface="Arial"/>
              </a:defRPr>
            </a:lvl1pPr>
          </a:lstStyle>
          <a:p>
            <a:r>
              <a:rPr lang="en-US" sz="7200" dirty="0">
                <a:solidFill>
                  <a:srgbClr val="E5AD27"/>
                </a:solidFill>
              </a:rPr>
              <a:t>Student Affairs</a:t>
            </a:r>
          </a:p>
        </p:txBody>
      </p:sp>
      <p:pic>
        <p:nvPicPr>
          <p:cNvPr id="5" name="Picture 4"/>
          <p:cNvPicPr>
            <a:picLocks noChangeAspect="1"/>
          </p:cNvPicPr>
          <p:nvPr/>
        </p:nvPicPr>
        <p:blipFill>
          <a:blip r:embed="rId5"/>
          <a:stretch>
            <a:fillRect/>
          </a:stretch>
        </p:blipFill>
        <p:spPr>
          <a:xfrm>
            <a:off x="-372721" y="1176599"/>
            <a:ext cx="5930900" cy="939800"/>
          </a:xfrm>
          <a:prstGeom prst="rect">
            <a:avLst/>
          </a:prstGeom>
        </p:spPr>
      </p:pic>
      <p:pic>
        <p:nvPicPr>
          <p:cNvPr id="2" name="Picture 1"/>
          <p:cNvPicPr>
            <a:picLocks noChangeAspect="1"/>
          </p:cNvPicPr>
          <p:nvPr/>
        </p:nvPicPr>
        <p:blipFill>
          <a:blip r:embed="rId6"/>
          <a:stretch>
            <a:fillRect/>
          </a:stretch>
        </p:blipFill>
        <p:spPr>
          <a:xfrm>
            <a:off x="1552867" y="1441188"/>
            <a:ext cx="3388585" cy="468634"/>
          </a:xfrm>
          <a:prstGeom prst="rect">
            <a:avLst/>
          </a:prstGeom>
        </p:spPr>
      </p:pic>
    </p:spTree>
    <p:extLst>
      <p:ext uri="{BB962C8B-B14F-4D97-AF65-F5344CB8AC3E}">
        <p14:creationId xmlns:p14="http://schemas.microsoft.com/office/powerpoint/2010/main" val="179327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39" y="1992232"/>
            <a:ext cx="7886700" cy="4149564"/>
          </a:xfrm>
        </p:spPr>
        <p:txBody>
          <a:bodyPr>
            <a:noAutofit/>
          </a:bodyPr>
          <a:lstStyle/>
          <a:p>
            <a:pPr marL="0" indent="0">
              <a:buNone/>
            </a:pPr>
            <a:r>
              <a:rPr lang="en-US" sz="2000" dirty="0"/>
              <a:t>SMC, Room 107</a:t>
            </a:r>
          </a:p>
          <a:p>
            <a:pPr marL="0" indent="0">
              <a:buNone/>
            </a:pPr>
            <a:r>
              <a:rPr lang="en-US" sz="2000" dirty="0"/>
              <a:t>Mr. Tom Richardson – Associate Vice President for Student Affairs</a:t>
            </a:r>
          </a:p>
          <a:p>
            <a:pPr lvl="1"/>
            <a:r>
              <a:rPr lang="en-US" sz="1800" dirty="0"/>
              <a:t>717-871-7083</a:t>
            </a:r>
          </a:p>
          <a:p>
            <a:pPr lvl="1"/>
            <a:r>
              <a:rPr lang="en-US" sz="1800" dirty="0">
                <a:hlinkClick r:id="rId3"/>
              </a:rPr>
              <a:t>Tom.Richardson@millersville.edu</a:t>
            </a:r>
            <a:r>
              <a:rPr lang="en-US" sz="1800" dirty="0"/>
              <a:t> </a:t>
            </a:r>
          </a:p>
          <a:p>
            <a:pPr lvl="1"/>
            <a:r>
              <a:rPr lang="en-US" sz="1800" dirty="0"/>
              <a:t>Website: </a:t>
            </a:r>
            <a:r>
              <a:rPr lang="en-US" sz="1800" dirty="0">
                <a:hlinkClick r:id="rId4"/>
              </a:rPr>
              <a:t>http://www.millersville.edu/studentaffairs/</a:t>
            </a:r>
            <a:r>
              <a:rPr lang="en-US" sz="1800" dirty="0"/>
              <a:t> </a:t>
            </a:r>
          </a:p>
        </p:txBody>
      </p:sp>
      <p:sp>
        <p:nvSpPr>
          <p:cNvPr id="17" name="TextBox 16"/>
          <p:cNvSpPr txBox="1"/>
          <p:nvPr/>
        </p:nvSpPr>
        <p:spPr>
          <a:xfrm>
            <a:off x="2604304" y="6436776"/>
            <a:ext cx="6226910" cy="307777"/>
          </a:xfrm>
          <a:prstGeom prst="rect">
            <a:avLst/>
          </a:prstGeom>
          <a:noFill/>
        </p:spPr>
        <p:txBody>
          <a:bodyPr wrap="square" rtlCol="0">
            <a:spAutoFit/>
          </a:bodyPr>
          <a:lstStyle/>
          <a:p>
            <a:pPr algn="r"/>
            <a:r>
              <a:rPr lang="en-US" sz="1400" dirty="0">
                <a:solidFill>
                  <a:schemeClr val="bg1">
                    <a:lumMod val="65000"/>
                  </a:schemeClr>
                </a:solidFill>
              </a:rPr>
              <a:t>UNIV 103</a:t>
            </a:r>
          </a:p>
        </p:txBody>
      </p:sp>
      <p:sp>
        <p:nvSpPr>
          <p:cNvPr id="18" name="Title 1"/>
          <p:cNvSpPr txBox="1">
            <a:spLocks/>
          </p:cNvSpPr>
          <p:nvPr/>
        </p:nvSpPr>
        <p:spPr>
          <a:xfrm>
            <a:off x="557560" y="1190633"/>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a:solidFill>
                  <a:srgbClr val="EFB111"/>
                </a:solidFill>
              </a:rPr>
              <a:t>Student Affairs</a:t>
            </a:r>
          </a:p>
        </p:txBody>
      </p:sp>
    </p:spTree>
    <p:extLst>
      <p:ext uri="{BB962C8B-B14F-4D97-AF65-F5344CB8AC3E}">
        <p14:creationId xmlns:p14="http://schemas.microsoft.com/office/powerpoint/2010/main" val="22889022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39" y="1789393"/>
            <a:ext cx="7886700" cy="4149564"/>
          </a:xfrm>
        </p:spPr>
        <p:txBody>
          <a:bodyPr>
            <a:noAutofit/>
          </a:bodyPr>
          <a:lstStyle/>
          <a:p>
            <a:pPr marL="0" indent="0">
              <a:spcBef>
                <a:spcPts val="600"/>
              </a:spcBef>
              <a:buNone/>
            </a:pPr>
            <a:r>
              <a:rPr lang="en-US" sz="2000" b="1" dirty="0"/>
              <a:t>Campus Life</a:t>
            </a:r>
          </a:p>
          <a:p>
            <a:pPr marL="0" indent="0">
              <a:spcBef>
                <a:spcPts val="600"/>
              </a:spcBef>
              <a:buNone/>
            </a:pPr>
            <a:r>
              <a:rPr lang="en-US" sz="2000" dirty="0"/>
              <a:t>Student Memorial Center</a:t>
            </a:r>
          </a:p>
          <a:p>
            <a:pPr marL="0" indent="0">
              <a:spcBef>
                <a:spcPts val="600"/>
              </a:spcBef>
              <a:buNone/>
            </a:pPr>
            <a:r>
              <a:rPr lang="en-US" sz="2000" dirty="0"/>
              <a:t>J. Whitlow – Director of Campus Life</a:t>
            </a:r>
          </a:p>
          <a:p>
            <a:pPr lvl="1">
              <a:spcBef>
                <a:spcPts val="600"/>
              </a:spcBef>
            </a:pPr>
            <a:r>
              <a:rPr lang="en-US" sz="1800" dirty="0"/>
              <a:t>717-871-4300</a:t>
            </a:r>
          </a:p>
          <a:p>
            <a:pPr lvl="1">
              <a:spcBef>
                <a:spcPts val="600"/>
              </a:spcBef>
            </a:pPr>
            <a:r>
              <a:rPr lang="en-US" sz="1800" dirty="0">
                <a:hlinkClick r:id="rId3"/>
              </a:rPr>
              <a:t>J.Whitlow@millersville.edu</a:t>
            </a:r>
            <a:r>
              <a:rPr lang="en-US" sz="1800" dirty="0"/>
              <a:t>  </a:t>
            </a:r>
          </a:p>
          <a:p>
            <a:pPr lvl="1">
              <a:spcBef>
                <a:spcPts val="600"/>
              </a:spcBef>
            </a:pPr>
            <a:r>
              <a:rPr lang="en-US" sz="1800" dirty="0"/>
              <a:t>Website: </a:t>
            </a:r>
            <a:r>
              <a:rPr lang="en-US" sz="1800" dirty="0">
                <a:hlinkClick r:id="rId4"/>
              </a:rPr>
              <a:t>https://www.millersville.edu/campuslife/index.php</a:t>
            </a:r>
            <a:r>
              <a:rPr lang="en-US" sz="1800" dirty="0"/>
              <a:t> </a:t>
            </a:r>
          </a:p>
          <a:p>
            <a:pPr marL="0" indent="0">
              <a:spcBef>
                <a:spcPts val="600"/>
              </a:spcBef>
              <a:buNone/>
            </a:pPr>
            <a:r>
              <a:rPr lang="en-US" sz="2000" dirty="0"/>
              <a:t>Ms. Jackie Aliotta – Assistant Director, Student Organizations and Leadership</a:t>
            </a:r>
          </a:p>
          <a:p>
            <a:pPr lvl="1">
              <a:spcBef>
                <a:spcPts val="600"/>
              </a:spcBef>
            </a:pPr>
            <a:r>
              <a:rPr lang="en-US" sz="1800" dirty="0"/>
              <a:t>717-871-7073</a:t>
            </a:r>
          </a:p>
          <a:p>
            <a:pPr lvl="1">
              <a:spcBef>
                <a:spcPts val="600"/>
              </a:spcBef>
            </a:pPr>
            <a:r>
              <a:rPr lang="en-US" sz="1800" dirty="0">
                <a:hlinkClick r:id="rId5"/>
              </a:rPr>
              <a:t>Jackie.Aliotta@millersville.edu</a:t>
            </a:r>
            <a:r>
              <a:rPr lang="en-US" sz="1800" dirty="0"/>
              <a:t> </a:t>
            </a:r>
          </a:p>
          <a:p>
            <a:pPr marL="0" indent="0">
              <a:spcBef>
                <a:spcPts val="600"/>
              </a:spcBef>
              <a:buNone/>
            </a:pPr>
            <a:r>
              <a:rPr lang="en-US" sz="2000" dirty="0"/>
              <a:t>Ms. Alison Sehl – Assistant Director, Commuter &amp; Off-Campus Support</a:t>
            </a:r>
          </a:p>
          <a:p>
            <a:pPr lvl="1">
              <a:spcBef>
                <a:spcPts val="600"/>
              </a:spcBef>
            </a:pPr>
            <a:r>
              <a:rPr lang="en-US" sz="1800" dirty="0"/>
              <a:t>717-871-7087</a:t>
            </a:r>
          </a:p>
          <a:p>
            <a:pPr lvl="1">
              <a:spcBef>
                <a:spcPts val="600"/>
              </a:spcBef>
            </a:pPr>
            <a:r>
              <a:rPr lang="en-US" sz="1800" dirty="0">
                <a:hlinkClick r:id="rId6"/>
              </a:rPr>
              <a:t>Alison.Sehl@millersville.edu</a:t>
            </a:r>
            <a:r>
              <a:rPr lang="en-US" sz="1800" dirty="0"/>
              <a:t>  </a:t>
            </a:r>
          </a:p>
        </p:txBody>
      </p:sp>
      <p:sp>
        <p:nvSpPr>
          <p:cNvPr id="17" name="TextBox 16"/>
          <p:cNvSpPr txBox="1"/>
          <p:nvPr/>
        </p:nvSpPr>
        <p:spPr>
          <a:xfrm>
            <a:off x="2604304" y="6436776"/>
            <a:ext cx="6226910" cy="307777"/>
          </a:xfrm>
          <a:prstGeom prst="rect">
            <a:avLst/>
          </a:prstGeom>
          <a:noFill/>
        </p:spPr>
        <p:txBody>
          <a:bodyPr wrap="square" rtlCol="0">
            <a:spAutoFit/>
          </a:bodyPr>
          <a:lstStyle/>
          <a:p>
            <a:pPr algn="r"/>
            <a:r>
              <a:rPr lang="en-US" sz="1400" dirty="0">
                <a:solidFill>
                  <a:schemeClr val="bg1">
                    <a:lumMod val="65000"/>
                  </a:schemeClr>
                </a:solidFill>
              </a:rPr>
              <a:t>UNIV 103</a:t>
            </a:r>
          </a:p>
        </p:txBody>
      </p:sp>
      <p:sp>
        <p:nvSpPr>
          <p:cNvPr id="18" name="Title 1"/>
          <p:cNvSpPr txBox="1">
            <a:spLocks/>
          </p:cNvSpPr>
          <p:nvPr/>
        </p:nvSpPr>
        <p:spPr>
          <a:xfrm>
            <a:off x="557560" y="1190633"/>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a:solidFill>
                  <a:srgbClr val="EFB111"/>
                </a:solidFill>
              </a:rPr>
              <a:t>Student Affairs - Offices</a:t>
            </a:r>
          </a:p>
        </p:txBody>
      </p:sp>
    </p:spTree>
    <p:extLst>
      <p:ext uri="{BB962C8B-B14F-4D97-AF65-F5344CB8AC3E}">
        <p14:creationId xmlns:p14="http://schemas.microsoft.com/office/powerpoint/2010/main" val="28838985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39" y="1944841"/>
            <a:ext cx="7886700" cy="4149564"/>
          </a:xfrm>
        </p:spPr>
        <p:txBody>
          <a:bodyPr>
            <a:noAutofit/>
          </a:bodyPr>
          <a:lstStyle/>
          <a:p>
            <a:pPr marL="0" indent="0">
              <a:spcBef>
                <a:spcPts val="600"/>
              </a:spcBef>
              <a:buNone/>
            </a:pPr>
            <a:r>
              <a:rPr lang="en-US" sz="2000" b="1" dirty="0"/>
              <a:t>Health Services </a:t>
            </a:r>
          </a:p>
          <a:p>
            <a:pPr marL="0" indent="0">
              <a:spcBef>
                <a:spcPts val="600"/>
              </a:spcBef>
              <a:buNone/>
            </a:pPr>
            <a:r>
              <a:rPr lang="en-US" sz="2000" dirty="0"/>
              <a:t>Witmer Building</a:t>
            </a:r>
          </a:p>
          <a:p>
            <a:pPr marL="0" indent="0">
              <a:spcBef>
                <a:spcPts val="600"/>
              </a:spcBef>
              <a:buNone/>
            </a:pPr>
            <a:r>
              <a:rPr lang="en-US" sz="2000" dirty="0"/>
              <a:t>Ana Hess, BSN, RN – Nurse Supervisor</a:t>
            </a:r>
          </a:p>
          <a:p>
            <a:pPr lvl="1">
              <a:spcBef>
                <a:spcPts val="600"/>
              </a:spcBef>
            </a:pPr>
            <a:r>
              <a:rPr lang="en-US" sz="1800" dirty="0"/>
              <a:t>717-871-5250</a:t>
            </a:r>
          </a:p>
          <a:p>
            <a:pPr lvl="1">
              <a:spcBef>
                <a:spcPts val="600"/>
              </a:spcBef>
            </a:pPr>
            <a:r>
              <a:rPr lang="en-US" sz="1800" dirty="0"/>
              <a:t>Website: </a:t>
            </a:r>
            <a:r>
              <a:rPr lang="en-US" sz="1800" dirty="0">
                <a:hlinkClick r:id="rId3"/>
              </a:rPr>
              <a:t>https://www.millersville.edu/healthservices/index.php</a:t>
            </a:r>
            <a:r>
              <a:rPr lang="en-US" sz="1800" dirty="0"/>
              <a:t> </a:t>
            </a:r>
          </a:p>
          <a:p>
            <a:pPr marL="0" indent="0">
              <a:spcBef>
                <a:spcPts val="600"/>
              </a:spcBef>
              <a:buNone/>
            </a:pPr>
            <a:endParaRPr lang="en-US" sz="2000" b="1" dirty="0"/>
          </a:p>
          <a:p>
            <a:pPr marL="0" indent="0">
              <a:spcBef>
                <a:spcPts val="600"/>
              </a:spcBef>
              <a:buNone/>
            </a:pPr>
            <a:r>
              <a:rPr lang="en-US" sz="2000" b="1" dirty="0"/>
              <a:t>Interfaith Council of Ministers, The HUB, and Campus Cupboard</a:t>
            </a:r>
          </a:p>
          <a:p>
            <a:pPr marL="0" indent="0">
              <a:spcBef>
                <a:spcPts val="600"/>
              </a:spcBef>
              <a:buNone/>
            </a:pPr>
            <a:r>
              <a:rPr lang="en-US" sz="2000" dirty="0"/>
              <a:t>Mr. John Birkenbine – Campus Ministry Liaison</a:t>
            </a:r>
          </a:p>
          <a:p>
            <a:pPr lvl="1">
              <a:spcBef>
                <a:spcPts val="600"/>
              </a:spcBef>
            </a:pPr>
            <a:r>
              <a:rPr lang="en-US" sz="1800" dirty="0">
                <a:hlinkClick r:id="rId4"/>
              </a:rPr>
              <a:t>John.Birkenbine@millersville.edu</a:t>
            </a:r>
            <a:r>
              <a:rPr lang="en-US" sz="1800" dirty="0"/>
              <a:t>  </a:t>
            </a:r>
          </a:p>
          <a:p>
            <a:pPr lvl="1">
              <a:spcBef>
                <a:spcPts val="600"/>
              </a:spcBef>
            </a:pPr>
            <a:r>
              <a:rPr lang="en-US" sz="1800" dirty="0"/>
              <a:t>Website: </a:t>
            </a:r>
            <a:r>
              <a:rPr lang="en-US" sz="1800" dirty="0">
                <a:hlinkClick r:id="rId5"/>
              </a:rPr>
              <a:t>http://www.millersville.edu/campusministries/</a:t>
            </a:r>
            <a:r>
              <a:rPr lang="en-US" sz="1800" dirty="0"/>
              <a:t> </a:t>
            </a:r>
          </a:p>
        </p:txBody>
      </p:sp>
      <p:sp>
        <p:nvSpPr>
          <p:cNvPr id="17" name="TextBox 16"/>
          <p:cNvSpPr txBox="1"/>
          <p:nvPr/>
        </p:nvSpPr>
        <p:spPr>
          <a:xfrm>
            <a:off x="2604304" y="6436776"/>
            <a:ext cx="6226910" cy="307777"/>
          </a:xfrm>
          <a:prstGeom prst="rect">
            <a:avLst/>
          </a:prstGeom>
          <a:noFill/>
        </p:spPr>
        <p:txBody>
          <a:bodyPr wrap="square" rtlCol="0">
            <a:spAutoFit/>
          </a:bodyPr>
          <a:lstStyle/>
          <a:p>
            <a:pPr algn="r"/>
            <a:r>
              <a:rPr lang="en-US" sz="1400" dirty="0">
                <a:solidFill>
                  <a:schemeClr val="bg1">
                    <a:lumMod val="65000"/>
                  </a:schemeClr>
                </a:solidFill>
              </a:rPr>
              <a:t>UNIV 103</a:t>
            </a:r>
          </a:p>
        </p:txBody>
      </p:sp>
      <p:sp>
        <p:nvSpPr>
          <p:cNvPr id="18" name="Title 1"/>
          <p:cNvSpPr txBox="1">
            <a:spLocks/>
          </p:cNvSpPr>
          <p:nvPr/>
        </p:nvSpPr>
        <p:spPr>
          <a:xfrm>
            <a:off x="557560" y="1190633"/>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a:solidFill>
                  <a:srgbClr val="EFB111"/>
                </a:solidFill>
              </a:rPr>
              <a:t>Student Affairs - Offices</a:t>
            </a:r>
          </a:p>
        </p:txBody>
      </p:sp>
    </p:spTree>
    <p:extLst>
      <p:ext uri="{BB962C8B-B14F-4D97-AF65-F5344CB8AC3E}">
        <p14:creationId xmlns:p14="http://schemas.microsoft.com/office/powerpoint/2010/main" val="8223228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39" y="1944841"/>
            <a:ext cx="7886700" cy="4149564"/>
          </a:xfrm>
        </p:spPr>
        <p:txBody>
          <a:bodyPr>
            <a:noAutofit/>
          </a:bodyPr>
          <a:lstStyle/>
          <a:p>
            <a:pPr marL="0" indent="0">
              <a:spcBef>
                <a:spcPts val="600"/>
              </a:spcBef>
              <a:buNone/>
            </a:pPr>
            <a:r>
              <a:rPr lang="en-US" sz="2000" b="1" dirty="0"/>
              <a:t>Student Access and Support Services </a:t>
            </a:r>
          </a:p>
          <a:p>
            <a:pPr marL="0" indent="0">
              <a:spcBef>
                <a:spcPts val="600"/>
              </a:spcBef>
              <a:buNone/>
            </a:pPr>
            <a:r>
              <a:rPr lang="en-US" sz="2000" dirty="0"/>
              <a:t>Chester House</a:t>
            </a:r>
          </a:p>
          <a:p>
            <a:pPr marL="0" indent="0">
              <a:spcBef>
                <a:spcPts val="600"/>
              </a:spcBef>
              <a:buNone/>
            </a:pPr>
            <a:r>
              <a:rPr lang="en-US" sz="2000" dirty="0"/>
              <a:t>Ms. Darlene Newman – Director of SASS</a:t>
            </a:r>
          </a:p>
          <a:p>
            <a:pPr lvl="1">
              <a:spcBef>
                <a:spcPts val="600"/>
              </a:spcBef>
            </a:pPr>
            <a:r>
              <a:rPr lang="en-US" sz="1800" dirty="0"/>
              <a:t>717-871-5369</a:t>
            </a:r>
          </a:p>
          <a:p>
            <a:pPr lvl="1">
              <a:spcBef>
                <a:spcPts val="600"/>
              </a:spcBef>
            </a:pPr>
            <a:r>
              <a:rPr lang="en-US" sz="1800" dirty="0">
                <a:hlinkClick r:id="rId3"/>
              </a:rPr>
              <a:t>Darlene.Newman@millersville.edu</a:t>
            </a:r>
            <a:r>
              <a:rPr lang="en-US" sz="1800" dirty="0"/>
              <a:t> </a:t>
            </a:r>
          </a:p>
          <a:p>
            <a:pPr marL="0" indent="0">
              <a:spcBef>
                <a:spcPts val="600"/>
              </a:spcBef>
              <a:buNone/>
            </a:pPr>
            <a:endParaRPr lang="en-US" sz="2000" b="1" dirty="0"/>
          </a:p>
          <a:p>
            <a:pPr marL="0" indent="0">
              <a:spcBef>
                <a:spcPts val="600"/>
              </a:spcBef>
              <a:buNone/>
            </a:pPr>
            <a:r>
              <a:rPr lang="en-US" sz="2000" b="1" dirty="0"/>
              <a:t>Student Conduct and Community Standards </a:t>
            </a:r>
          </a:p>
          <a:p>
            <a:pPr marL="0" indent="0">
              <a:spcBef>
                <a:spcPts val="600"/>
              </a:spcBef>
              <a:buNone/>
            </a:pPr>
            <a:r>
              <a:rPr lang="en-US" sz="2000" dirty="0"/>
              <a:t>Witmer Infirmary, 2nd Floor</a:t>
            </a:r>
          </a:p>
          <a:p>
            <a:pPr marL="0" indent="0">
              <a:spcBef>
                <a:spcPts val="600"/>
              </a:spcBef>
              <a:buNone/>
            </a:pPr>
            <a:r>
              <a:rPr lang="en-US" sz="2000" dirty="0"/>
              <a:t>Lori B. Austin – Director of SCCS</a:t>
            </a:r>
          </a:p>
          <a:p>
            <a:pPr lvl="1">
              <a:spcBef>
                <a:spcPts val="600"/>
              </a:spcBef>
            </a:pPr>
            <a:r>
              <a:rPr lang="en-US" sz="1800" dirty="0"/>
              <a:t>717-871-5841</a:t>
            </a:r>
          </a:p>
          <a:p>
            <a:pPr lvl="1">
              <a:spcBef>
                <a:spcPts val="600"/>
              </a:spcBef>
            </a:pPr>
            <a:r>
              <a:rPr lang="en-US" sz="1800" dirty="0">
                <a:hlinkClick r:id="rId4"/>
              </a:rPr>
              <a:t>Lori.Austin@millersville.edu</a:t>
            </a:r>
            <a:r>
              <a:rPr lang="en-US" sz="1800" dirty="0"/>
              <a:t> </a:t>
            </a:r>
          </a:p>
        </p:txBody>
      </p:sp>
      <p:sp>
        <p:nvSpPr>
          <p:cNvPr id="17" name="TextBox 16"/>
          <p:cNvSpPr txBox="1"/>
          <p:nvPr/>
        </p:nvSpPr>
        <p:spPr>
          <a:xfrm>
            <a:off x="2604304" y="6436776"/>
            <a:ext cx="6226910" cy="307777"/>
          </a:xfrm>
          <a:prstGeom prst="rect">
            <a:avLst/>
          </a:prstGeom>
          <a:noFill/>
        </p:spPr>
        <p:txBody>
          <a:bodyPr wrap="square" rtlCol="0">
            <a:spAutoFit/>
          </a:bodyPr>
          <a:lstStyle/>
          <a:p>
            <a:pPr algn="r"/>
            <a:r>
              <a:rPr lang="en-US" sz="1400" dirty="0">
                <a:solidFill>
                  <a:schemeClr val="bg1">
                    <a:lumMod val="65000"/>
                  </a:schemeClr>
                </a:solidFill>
              </a:rPr>
              <a:t>UNIV 103</a:t>
            </a:r>
          </a:p>
        </p:txBody>
      </p:sp>
      <p:sp>
        <p:nvSpPr>
          <p:cNvPr id="18" name="Title 1"/>
          <p:cNvSpPr txBox="1">
            <a:spLocks/>
          </p:cNvSpPr>
          <p:nvPr/>
        </p:nvSpPr>
        <p:spPr>
          <a:xfrm>
            <a:off x="557560" y="1190633"/>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a:solidFill>
                  <a:srgbClr val="EFB111"/>
                </a:solidFill>
              </a:rPr>
              <a:t>Student Affairs - Offices</a:t>
            </a:r>
          </a:p>
        </p:txBody>
      </p:sp>
    </p:spTree>
    <p:extLst>
      <p:ext uri="{BB962C8B-B14F-4D97-AF65-F5344CB8AC3E}">
        <p14:creationId xmlns:p14="http://schemas.microsoft.com/office/powerpoint/2010/main" val="23514901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39" y="1944841"/>
            <a:ext cx="7886700" cy="4149564"/>
          </a:xfrm>
        </p:spPr>
        <p:txBody>
          <a:bodyPr>
            <a:noAutofit/>
          </a:bodyPr>
          <a:lstStyle/>
          <a:p>
            <a:pPr marL="0" indent="0">
              <a:spcBef>
                <a:spcPts val="0"/>
              </a:spcBef>
              <a:buNone/>
            </a:pPr>
            <a:r>
              <a:rPr lang="en-US" sz="2000" b="1" dirty="0"/>
              <a:t>Campus Recreation &amp; Ropes Course </a:t>
            </a:r>
          </a:p>
          <a:p>
            <a:pPr marL="0" indent="0">
              <a:spcBef>
                <a:spcPts val="0"/>
              </a:spcBef>
              <a:buNone/>
            </a:pPr>
            <a:r>
              <a:rPr lang="en-US" sz="2000" dirty="0"/>
              <a:t>SMC 38</a:t>
            </a:r>
          </a:p>
          <a:p>
            <a:pPr marL="0" indent="0">
              <a:spcBef>
                <a:spcPts val="0"/>
              </a:spcBef>
              <a:buNone/>
            </a:pPr>
            <a:r>
              <a:rPr lang="en-US" sz="2000" dirty="0"/>
              <a:t>Ms. Allison Yarrow – Director of Campus Recreation</a:t>
            </a:r>
          </a:p>
          <a:p>
            <a:pPr lvl="1">
              <a:spcBef>
                <a:spcPts val="0"/>
              </a:spcBef>
            </a:pPr>
            <a:r>
              <a:rPr lang="en-US" sz="1800" dirty="0"/>
              <a:t>717-871-4368</a:t>
            </a:r>
          </a:p>
          <a:p>
            <a:pPr lvl="1">
              <a:spcBef>
                <a:spcPts val="0"/>
              </a:spcBef>
            </a:pPr>
            <a:r>
              <a:rPr lang="en-US" sz="1800" dirty="0">
                <a:hlinkClick r:id="rId3"/>
              </a:rPr>
              <a:t>Allison.Yarrow@millersville.edu</a:t>
            </a:r>
            <a:r>
              <a:rPr lang="en-US" sz="1800" dirty="0"/>
              <a:t> </a:t>
            </a:r>
          </a:p>
          <a:p>
            <a:pPr lvl="1">
              <a:spcBef>
                <a:spcPts val="0"/>
              </a:spcBef>
            </a:pPr>
            <a:r>
              <a:rPr lang="en-US" sz="1800" dirty="0"/>
              <a:t>Website: </a:t>
            </a:r>
            <a:r>
              <a:rPr lang="en-US" sz="1800" dirty="0">
                <a:hlinkClick r:id="rId4"/>
              </a:rPr>
              <a:t>http://www.millersville.edu/campusrec/</a:t>
            </a:r>
            <a:r>
              <a:rPr lang="en-US" sz="1800" dirty="0"/>
              <a:t> </a:t>
            </a:r>
          </a:p>
          <a:p>
            <a:pPr marL="0" indent="0">
              <a:spcBef>
                <a:spcPts val="0"/>
              </a:spcBef>
              <a:buNone/>
            </a:pPr>
            <a:endParaRPr lang="en-US" sz="2000" b="1" dirty="0"/>
          </a:p>
          <a:p>
            <a:pPr marL="0" indent="0">
              <a:spcBef>
                <a:spcPts val="0"/>
              </a:spcBef>
              <a:buNone/>
            </a:pPr>
            <a:r>
              <a:rPr lang="en-US" sz="2000" b="1" dirty="0"/>
              <a:t>University Housing &amp; Conference Services </a:t>
            </a:r>
          </a:p>
          <a:p>
            <a:pPr marL="0" indent="0">
              <a:spcBef>
                <a:spcPts val="0"/>
              </a:spcBef>
              <a:buNone/>
            </a:pPr>
            <a:r>
              <a:rPr lang="en-US" sz="2000" dirty="0"/>
              <a:t>Lombardo Welcome Center</a:t>
            </a:r>
          </a:p>
          <a:p>
            <a:pPr marL="0" indent="0">
              <a:spcBef>
                <a:spcPts val="0"/>
              </a:spcBef>
              <a:buNone/>
            </a:pPr>
            <a:r>
              <a:rPr lang="en-US" sz="2000" dirty="0"/>
              <a:t>Mr. Steven </a:t>
            </a:r>
            <a:r>
              <a:rPr lang="en-US" sz="2000" dirty="0" err="1"/>
              <a:t>Knepp</a:t>
            </a:r>
            <a:r>
              <a:rPr lang="en-US" sz="2000" dirty="0"/>
              <a:t> – Associate Director of University Housing &amp; Conference Services</a:t>
            </a:r>
          </a:p>
          <a:p>
            <a:pPr lvl="1">
              <a:spcBef>
                <a:spcPts val="0"/>
              </a:spcBef>
            </a:pPr>
            <a:r>
              <a:rPr lang="en-US" sz="1800" dirty="0"/>
              <a:t>717-871-4200</a:t>
            </a:r>
          </a:p>
          <a:p>
            <a:pPr lvl="1">
              <a:spcBef>
                <a:spcPts val="0"/>
              </a:spcBef>
            </a:pPr>
            <a:r>
              <a:rPr lang="en-US" sz="1800" dirty="0"/>
              <a:t>Email: </a:t>
            </a:r>
            <a:r>
              <a:rPr lang="en-US" sz="1800" dirty="0">
                <a:hlinkClick r:id="rId5"/>
              </a:rPr>
              <a:t>housing@millersville.edu</a:t>
            </a:r>
            <a:r>
              <a:rPr lang="en-US" sz="1800" dirty="0"/>
              <a:t> </a:t>
            </a:r>
          </a:p>
          <a:p>
            <a:pPr lvl="1">
              <a:spcBef>
                <a:spcPts val="0"/>
              </a:spcBef>
            </a:pPr>
            <a:r>
              <a:rPr lang="en-US" sz="1800" dirty="0"/>
              <a:t>Website: </a:t>
            </a:r>
            <a:r>
              <a:rPr lang="en-US" sz="1800" dirty="0">
                <a:hlinkClick r:id="rId6"/>
              </a:rPr>
              <a:t>http://www.millersville.edu/housing/</a:t>
            </a:r>
            <a:r>
              <a:rPr lang="en-US" sz="1800" dirty="0"/>
              <a:t> </a:t>
            </a:r>
          </a:p>
        </p:txBody>
      </p:sp>
      <p:sp>
        <p:nvSpPr>
          <p:cNvPr id="17" name="TextBox 16"/>
          <p:cNvSpPr txBox="1"/>
          <p:nvPr/>
        </p:nvSpPr>
        <p:spPr>
          <a:xfrm>
            <a:off x="2604304" y="6436776"/>
            <a:ext cx="6226910" cy="307777"/>
          </a:xfrm>
          <a:prstGeom prst="rect">
            <a:avLst/>
          </a:prstGeom>
          <a:noFill/>
        </p:spPr>
        <p:txBody>
          <a:bodyPr wrap="square" rtlCol="0">
            <a:spAutoFit/>
          </a:bodyPr>
          <a:lstStyle/>
          <a:p>
            <a:pPr algn="r"/>
            <a:r>
              <a:rPr lang="en-US" sz="1400" dirty="0">
                <a:solidFill>
                  <a:schemeClr val="bg1">
                    <a:lumMod val="65000"/>
                  </a:schemeClr>
                </a:solidFill>
              </a:rPr>
              <a:t>UNIV 103</a:t>
            </a:r>
          </a:p>
        </p:txBody>
      </p:sp>
      <p:sp>
        <p:nvSpPr>
          <p:cNvPr id="18" name="Title 1"/>
          <p:cNvSpPr txBox="1">
            <a:spLocks/>
          </p:cNvSpPr>
          <p:nvPr/>
        </p:nvSpPr>
        <p:spPr>
          <a:xfrm>
            <a:off x="557560" y="1190633"/>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a:solidFill>
                  <a:srgbClr val="EFB111"/>
                </a:solidFill>
              </a:rPr>
              <a:t>Student Affairs - Offices</a:t>
            </a:r>
          </a:p>
        </p:txBody>
      </p:sp>
    </p:spTree>
    <p:extLst>
      <p:ext uri="{BB962C8B-B14F-4D97-AF65-F5344CB8AC3E}">
        <p14:creationId xmlns:p14="http://schemas.microsoft.com/office/powerpoint/2010/main" val="5648922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39" y="1944841"/>
            <a:ext cx="7886700" cy="4149564"/>
          </a:xfrm>
        </p:spPr>
        <p:txBody>
          <a:bodyPr>
            <a:noAutofit/>
          </a:bodyPr>
          <a:lstStyle/>
          <a:p>
            <a:pPr marL="0" indent="0">
              <a:spcBef>
                <a:spcPts val="600"/>
              </a:spcBef>
              <a:buNone/>
            </a:pPr>
            <a:r>
              <a:rPr lang="en-US" sz="2000" b="1" dirty="0"/>
              <a:t>New Student Programs </a:t>
            </a:r>
          </a:p>
          <a:p>
            <a:pPr marL="0" indent="0">
              <a:spcBef>
                <a:spcPts val="600"/>
              </a:spcBef>
              <a:buNone/>
            </a:pPr>
            <a:r>
              <a:rPr lang="en-US" sz="2000" dirty="0"/>
              <a:t>Lombardo Welcome Center</a:t>
            </a:r>
          </a:p>
          <a:p>
            <a:pPr marL="0" indent="0">
              <a:spcBef>
                <a:spcPts val="600"/>
              </a:spcBef>
              <a:buNone/>
            </a:pPr>
            <a:r>
              <a:rPr lang="en-US" sz="2000" dirty="0"/>
              <a:t>Mr. Chris Jachimowicz – Director of New Student Programs</a:t>
            </a:r>
          </a:p>
          <a:p>
            <a:pPr lvl="1">
              <a:spcBef>
                <a:spcPts val="600"/>
              </a:spcBef>
            </a:pPr>
            <a:r>
              <a:rPr lang="en-US" sz="1800" dirty="0"/>
              <a:t>717-871-4370</a:t>
            </a:r>
          </a:p>
          <a:p>
            <a:pPr lvl="1">
              <a:spcBef>
                <a:spcPts val="600"/>
              </a:spcBef>
            </a:pPr>
            <a:r>
              <a:rPr lang="en-US" sz="1800" dirty="0">
                <a:hlinkClick r:id="rId3"/>
              </a:rPr>
              <a:t>Chris.Jachimowicz@millersville.edu</a:t>
            </a:r>
            <a:r>
              <a:rPr lang="en-US" sz="1800" dirty="0"/>
              <a:t> </a:t>
            </a:r>
          </a:p>
        </p:txBody>
      </p:sp>
      <p:sp>
        <p:nvSpPr>
          <p:cNvPr id="17" name="TextBox 16"/>
          <p:cNvSpPr txBox="1"/>
          <p:nvPr/>
        </p:nvSpPr>
        <p:spPr>
          <a:xfrm>
            <a:off x="2604304" y="6436776"/>
            <a:ext cx="6226910" cy="307777"/>
          </a:xfrm>
          <a:prstGeom prst="rect">
            <a:avLst/>
          </a:prstGeom>
          <a:noFill/>
        </p:spPr>
        <p:txBody>
          <a:bodyPr wrap="square" rtlCol="0">
            <a:spAutoFit/>
          </a:bodyPr>
          <a:lstStyle/>
          <a:p>
            <a:pPr algn="r"/>
            <a:r>
              <a:rPr lang="en-US" sz="1400" dirty="0">
                <a:solidFill>
                  <a:schemeClr val="bg1">
                    <a:lumMod val="65000"/>
                  </a:schemeClr>
                </a:solidFill>
              </a:rPr>
              <a:t>UNIV 103</a:t>
            </a:r>
          </a:p>
        </p:txBody>
      </p:sp>
      <p:sp>
        <p:nvSpPr>
          <p:cNvPr id="18" name="Title 1"/>
          <p:cNvSpPr txBox="1">
            <a:spLocks/>
          </p:cNvSpPr>
          <p:nvPr/>
        </p:nvSpPr>
        <p:spPr>
          <a:xfrm>
            <a:off x="557560" y="1190633"/>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a:solidFill>
                  <a:srgbClr val="EFB111"/>
                </a:solidFill>
              </a:rPr>
              <a:t>Student Affairs - Offices</a:t>
            </a:r>
          </a:p>
        </p:txBody>
      </p:sp>
    </p:spTree>
    <p:extLst>
      <p:ext uri="{BB962C8B-B14F-4D97-AF65-F5344CB8AC3E}">
        <p14:creationId xmlns:p14="http://schemas.microsoft.com/office/powerpoint/2010/main" val="7145580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rgbClr val="E6AD27"/>
        </a:solidFill>
        <a:effectLst/>
      </p:bgPr>
    </p:bg>
    <p:spTree>
      <p:nvGrpSpPr>
        <p:cNvPr id="1" name=""/>
        <p:cNvGrpSpPr/>
        <p:nvPr/>
      </p:nvGrpSpPr>
      <p:grpSpPr>
        <a:xfrm>
          <a:off x="0" y="0"/>
          <a:ext cx="0" cy="0"/>
          <a:chOff x="0" y="0"/>
          <a:chExt cx="0" cy="0"/>
        </a:xfrm>
      </p:grpSpPr>
      <p:sp>
        <p:nvSpPr>
          <p:cNvPr id="71" name="Title 1"/>
          <p:cNvSpPr txBox="1">
            <a:spLocks/>
          </p:cNvSpPr>
          <p:nvPr/>
        </p:nvSpPr>
        <p:spPr>
          <a:xfrm>
            <a:off x="1391196" y="2595317"/>
            <a:ext cx="7477596" cy="623434"/>
          </a:xfrm>
          <a:prstGeom prst="rect">
            <a:avLst/>
          </a:prstGeom>
          <a:effectLst/>
        </p:spPr>
        <p:txBody>
          <a:bodyPr>
            <a:noAutofit/>
          </a:bodyPr>
          <a:lstStyle>
            <a:lvl1pPr algn="l" defTabSz="457200" rtl="0" eaLnBrk="1" latinLnBrk="0" hangingPunct="1">
              <a:lnSpc>
                <a:spcPct val="90000"/>
              </a:lnSpc>
              <a:spcBef>
                <a:spcPct val="0"/>
              </a:spcBef>
              <a:buNone/>
              <a:defRPr sz="4000" kern="1200">
                <a:solidFill>
                  <a:srgbClr val="D59F0F"/>
                </a:solidFill>
                <a:latin typeface="Arial"/>
                <a:ea typeface="+mj-ea"/>
                <a:cs typeface="Arial"/>
              </a:defRPr>
            </a:lvl1pPr>
          </a:lstStyle>
          <a:p>
            <a:r>
              <a:rPr lang="en-US" sz="9600" dirty="0">
                <a:solidFill>
                  <a:schemeClr val="bg1"/>
                </a:solidFill>
              </a:rPr>
              <a:t>Success Coaching</a:t>
            </a:r>
          </a:p>
        </p:txBody>
      </p:sp>
      <p:pic>
        <p:nvPicPr>
          <p:cNvPr id="5" name="Picture 4"/>
          <p:cNvPicPr>
            <a:picLocks noChangeAspect="1"/>
          </p:cNvPicPr>
          <p:nvPr/>
        </p:nvPicPr>
        <p:blipFill>
          <a:blip r:embed="rId3"/>
          <a:stretch>
            <a:fillRect/>
          </a:stretch>
        </p:blipFill>
        <p:spPr>
          <a:xfrm>
            <a:off x="-372721" y="1176599"/>
            <a:ext cx="5930900" cy="939800"/>
          </a:xfrm>
          <a:prstGeom prst="rect">
            <a:avLst/>
          </a:prstGeom>
        </p:spPr>
      </p:pic>
    </p:spTree>
    <p:extLst>
      <p:ext uri="{BB962C8B-B14F-4D97-AF65-F5344CB8AC3E}">
        <p14:creationId xmlns:p14="http://schemas.microsoft.com/office/powerpoint/2010/main" val="2051921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39" y="1992232"/>
            <a:ext cx="7886700" cy="4149564"/>
          </a:xfrm>
        </p:spPr>
        <p:txBody>
          <a:bodyPr>
            <a:noAutofit/>
          </a:bodyPr>
          <a:lstStyle/>
          <a:p>
            <a:pPr marL="0" indent="0">
              <a:buNone/>
            </a:pPr>
            <a:r>
              <a:rPr lang="en-US" sz="2000" dirty="0"/>
              <a:t>McNairy Library, 5</a:t>
            </a:r>
            <a:r>
              <a:rPr lang="en-US" sz="2000" baseline="30000" dirty="0"/>
              <a:t>th</a:t>
            </a:r>
            <a:r>
              <a:rPr lang="en-US" sz="2000" dirty="0"/>
              <a:t> Floor</a:t>
            </a:r>
          </a:p>
          <a:p>
            <a:pPr marL="0" indent="0">
              <a:buNone/>
            </a:pPr>
            <a:r>
              <a:rPr lang="en-US" sz="2000" dirty="0"/>
              <a:t>Dr. David Henriques – Assistant Professor &amp; Chair of Academic Advisement and Student Development, Director of Academic Advising, Coordinator of Exploratory Program</a:t>
            </a:r>
          </a:p>
          <a:p>
            <a:pPr lvl="1"/>
            <a:r>
              <a:rPr lang="en-US" sz="1800" dirty="0"/>
              <a:t>717-871-7611</a:t>
            </a:r>
          </a:p>
          <a:p>
            <a:pPr lvl="1"/>
            <a:r>
              <a:rPr lang="en-US" sz="1800" dirty="0">
                <a:hlinkClick r:id="rId3"/>
              </a:rPr>
              <a:t>David.Henriques@millersville.edu</a:t>
            </a:r>
            <a:r>
              <a:rPr lang="en-US" sz="1800" dirty="0"/>
              <a:t> </a:t>
            </a:r>
          </a:p>
          <a:p>
            <a:pPr lvl="1"/>
            <a:r>
              <a:rPr lang="en-US" sz="1800" dirty="0"/>
              <a:t>Academic Advisement &amp; Student Development Website: </a:t>
            </a:r>
            <a:r>
              <a:rPr lang="en-US" sz="1800" dirty="0">
                <a:hlinkClick r:id="rId4"/>
              </a:rPr>
              <a:t>http://www.millersville.edu/advisement/</a:t>
            </a:r>
            <a:r>
              <a:rPr lang="en-US" sz="1800" dirty="0"/>
              <a:t> </a:t>
            </a:r>
          </a:p>
          <a:p>
            <a:pPr lvl="1"/>
            <a:r>
              <a:rPr lang="en-US" sz="1800" dirty="0"/>
              <a:t>MU Exploratory Program Website: </a:t>
            </a:r>
            <a:r>
              <a:rPr lang="en-US" sz="1800" dirty="0">
                <a:hlinkClick r:id="rId5"/>
              </a:rPr>
              <a:t>http://www.millersville.edu/explore/</a:t>
            </a:r>
            <a:r>
              <a:rPr lang="en-US" sz="1800" dirty="0"/>
              <a:t> </a:t>
            </a:r>
          </a:p>
        </p:txBody>
      </p:sp>
      <p:sp>
        <p:nvSpPr>
          <p:cNvPr id="17" name="TextBox 16"/>
          <p:cNvSpPr txBox="1"/>
          <p:nvPr/>
        </p:nvSpPr>
        <p:spPr>
          <a:xfrm>
            <a:off x="2604304" y="6436776"/>
            <a:ext cx="6226910" cy="307777"/>
          </a:xfrm>
          <a:prstGeom prst="rect">
            <a:avLst/>
          </a:prstGeom>
          <a:noFill/>
        </p:spPr>
        <p:txBody>
          <a:bodyPr wrap="square" rtlCol="0">
            <a:spAutoFit/>
          </a:bodyPr>
          <a:lstStyle/>
          <a:p>
            <a:pPr algn="r"/>
            <a:r>
              <a:rPr lang="en-US" sz="1400" dirty="0">
                <a:solidFill>
                  <a:schemeClr val="bg1">
                    <a:lumMod val="65000"/>
                  </a:schemeClr>
                </a:solidFill>
              </a:rPr>
              <a:t>UNIV 103</a:t>
            </a:r>
          </a:p>
        </p:txBody>
      </p:sp>
      <p:sp>
        <p:nvSpPr>
          <p:cNvPr id="18" name="Title 1"/>
          <p:cNvSpPr txBox="1">
            <a:spLocks/>
          </p:cNvSpPr>
          <p:nvPr/>
        </p:nvSpPr>
        <p:spPr>
          <a:xfrm>
            <a:off x="557560" y="1190633"/>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a:solidFill>
                  <a:srgbClr val="EFB111"/>
                </a:solidFill>
              </a:rPr>
              <a:t>Academic Advisement &amp; Student Development </a:t>
            </a:r>
          </a:p>
        </p:txBody>
      </p:sp>
    </p:spTree>
    <p:extLst>
      <p:ext uri="{BB962C8B-B14F-4D97-AF65-F5344CB8AC3E}">
        <p14:creationId xmlns:p14="http://schemas.microsoft.com/office/powerpoint/2010/main" val="21104598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39" y="1909936"/>
            <a:ext cx="7886700" cy="4149564"/>
          </a:xfrm>
        </p:spPr>
        <p:txBody>
          <a:bodyPr>
            <a:noAutofit/>
          </a:bodyPr>
          <a:lstStyle/>
          <a:p>
            <a:pPr marL="0" indent="0">
              <a:buNone/>
            </a:pPr>
            <a:r>
              <a:rPr lang="en-US" sz="2000" dirty="0"/>
              <a:t>Success coaching can be defined as a personalized, one-on-one partnership of helping students improve their life skills and academic performance. </a:t>
            </a:r>
          </a:p>
          <a:p>
            <a:pPr marL="0" indent="0">
              <a:buNone/>
            </a:pPr>
            <a:r>
              <a:rPr lang="en-US" sz="2000" dirty="0"/>
              <a:t>Working with a success coach can help students overcome the different barriers to their success, and this service is available to all students.</a:t>
            </a:r>
          </a:p>
        </p:txBody>
      </p:sp>
      <p:sp>
        <p:nvSpPr>
          <p:cNvPr id="17" name="TextBox 16"/>
          <p:cNvSpPr txBox="1"/>
          <p:nvPr/>
        </p:nvSpPr>
        <p:spPr>
          <a:xfrm>
            <a:off x="2604304" y="6436776"/>
            <a:ext cx="6226910" cy="307777"/>
          </a:xfrm>
          <a:prstGeom prst="rect">
            <a:avLst/>
          </a:prstGeom>
          <a:noFill/>
        </p:spPr>
        <p:txBody>
          <a:bodyPr wrap="square" rtlCol="0">
            <a:spAutoFit/>
          </a:bodyPr>
          <a:lstStyle/>
          <a:p>
            <a:pPr algn="r"/>
            <a:r>
              <a:rPr lang="en-US" sz="1400" dirty="0">
                <a:solidFill>
                  <a:schemeClr val="bg1">
                    <a:lumMod val="65000"/>
                  </a:schemeClr>
                </a:solidFill>
              </a:rPr>
              <a:t>UNIV 103</a:t>
            </a:r>
          </a:p>
        </p:txBody>
      </p:sp>
      <p:sp>
        <p:nvSpPr>
          <p:cNvPr id="18" name="Title 1"/>
          <p:cNvSpPr txBox="1">
            <a:spLocks/>
          </p:cNvSpPr>
          <p:nvPr/>
        </p:nvSpPr>
        <p:spPr>
          <a:xfrm>
            <a:off x="557560" y="1190633"/>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a:solidFill>
                  <a:srgbClr val="EFB111"/>
                </a:solidFill>
              </a:rPr>
              <a:t>Success Coaching</a:t>
            </a:r>
          </a:p>
        </p:txBody>
      </p:sp>
    </p:spTree>
    <p:extLst>
      <p:ext uri="{BB962C8B-B14F-4D97-AF65-F5344CB8AC3E}">
        <p14:creationId xmlns:p14="http://schemas.microsoft.com/office/powerpoint/2010/main" val="16382023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39" y="1879673"/>
            <a:ext cx="7886700" cy="4149564"/>
          </a:xfrm>
        </p:spPr>
        <p:txBody>
          <a:bodyPr>
            <a:noAutofit/>
          </a:bodyPr>
          <a:lstStyle/>
          <a:p>
            <a:pPr marL="0" indent="0">
              <a:spcBef>
                <a:spcPts val="1200"/>
              </a:spcBef>
              <a:buNone/>
            </a:pPr>
            <a:r>
              <a:rPr lang="en-US" sz="2000" dirty="0"/>
              <a:t>McNairy Library, 5</a:t>
            </a:r>
            <a:r>
              <a:rPr lang="en-US" sz="2000" baseline="30000" dirty="0"/>
              <a:t>th</a:t>
            </a:r>
            <a:r>
              <a:rPr lang="en-US" sz="2000" dirty="0"/>
              <a:t> Floor</a:t>
            </a:r>
          </a:p>
          <a:p>
            <a:pPr marL="0" indent="0">
              <a:spcBef>
                <a:spcPts val="1200"/>
              </a:spcBef>
              <a:buNone/>
            </a:pPr>
            <a:r>
              <a:rPr lang="en-US" sz="2000" dirty="0"/>
              <a:t>Website: </a:t>
            </a:r>
            <a:r>
              <a:rPr lang="en-US" sz="2000" dirty="0">
                <a:hlinkClick r:id="rId3"/>
              </a:rPr>
              <a:t>https://www.millersville.edu/success-coaching/</a:t>
            </a:r>
            <a:r>
              <a:rPr lang="en-US" sz="2000" dirty="0"/>
              <a:t>  </a:t>
            </a:r>
          </a:p>
          <a:p>
            <a:pPr marL="0" indent="0">
              <a:spcBef>
                <a:spcPts val="1200"/>
              </a:spcBef>
              <a:buNone/>
            </a:pPr>
            <a:r>
              <a:rPr lang="en-US" sz="2000" dirty="0"/>
              <a:t>Ms. Rita Miller, M. Ed. – Success Coach</a:t>
            </a:r>
          </a:p>
          <a:p>
            <a:pPr lvl="1">
              <a:spcBef>
                <a:spcPts val="1200"/>
              </a:spcBef>
            </a:pPr>
            <a:r>
              <a:rPr lang="en-US" sz="1800" dirty="0"/>
              <a:t>717-871-5333</a:t>
            </a:r>
          </a:p>
          <a:p>
            <a:pPr lvl="1">
              <a:spcBef>
                <a:spcPts val="1200"/>
              </a:spcBef>
            </a:pPr>
            <a:r>
              <a:rPr lang="en-US" sz="1800" dirty="0">
                <a:hlinkClick r:id="rId4"/>
              </a:rPr>
              <a:t>Rita.Miller@millersville.edu</a:t>
            </a:r>
            <a:r>
              <a:rPr lang="en-US" sz="1800" dirty="0"/>
              <a:t>  </a:t>
            </a:r>
          </a:p>
          <a:p>
            <a:pPr marL="0" indent="0">
              <a:spcBef>
                <a:spcPts val="1200"/>
              </a:spcBef>
              <a:buNone/>
            </a:pPr>
            <a:r>
              <a:rPr lang="en-US" sz="2000" dirty="0"/>
              <a:t>Ms. Olivia Werner, M. Ed. – Success Coach</a:t>
            </a:r>
          </a:p>
          <a:p>
            <a:pPr lvl="1">
              <a:spcBef>
                <a:spcPts val="1200"/>
              </a:spcBef>
            </a:pPr>
            <a:r>
              <a:rPr lang="en-US" sz="1800" dirty="0"/>
              <a:t>717-871-5333</a:t>
            </a:r>
          </a:p>
          <a:p>
            <a:pPr lvl="1">
              <a:spcBef>
                <a:spcPts val="1200"/>
              </a:spcBef>
            </a:pPr>
            <a:r>
              <a:rPr lang="en-US" sz="1800" dirty="0">
                <a:hlinkClick r:id="rId5"/>
              </a:rPr>
              <a:t>Olivia.Werner@millersville.edu</a:t>
            </a:r>
            <a:r>
              <a:rPr lang="en-US" sz="1800" dirty="0"/>
              <a:t>  </a:t>
            </a:r>
          </a:p>
        </p:txBody>
      </p:sp>
      <p:sp>
        <p:nvSpPr>
          <p:cNvPr id="17" name="TextBox 16"/>
          <p:cNvSpPr txBox="1"/>
          <p:nvPr/>
        </p:nvSpPr>
        <p:spPr>
          <a:xfrm>
            <a:off x="2604304" y="6436776"/>
            <a:ext cx="6226910" cy="307777"/>
          </a:xfrm>
          <a:prstGeom prst="rect">
            <a:avLst/>
          </a:prstGeom>
          <a:noFill/>
        </p:spPr>
        <p:txBody>
          <a:bodyPr wrap="square" rtlCol="0">
            <a:spAutoFit/>
          </a:bodyPr>
          <a:lstStyle/>
          <a:p>
            <a:pPr algn="r"/>
            <a:r>
              <a:rPr lang="en-US" sz="1400" dirty="0">
                <a:solidFill>
                  <a:schemeClr val="bg1">
                    <a:lumMod val="65000"/>
                  </a:schemeClr>
                </a:solidFill>
              </a:rPr>
              <a:t>UNIV 103</a:t>
            </a:r>
          </a:p>
        </p:txBody>
      </p:sp>
      <p:sp>
        <p:nvSpPr>
          <p:cNvPr id="18" name="Title 1"/>
          <p:cNvSpPr txBox="1">
            <a:spLocks/>
          </p:cNvSpPr>
          <p:nvPr/>
        </p:nvSpPr>
        <p:spPr>
          <a:xfrm>
            <a:off x="557560" y="1190633"/>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a:solidFill>
                  <a:srgbClr val="EFB111"/>
                </a:solidFill>
              </a:rPr>
              <a:t>Success Coaching</a:t>
            </a:r>
          </a:p>
        </p:txBody>
      </p:sp>
    </p:spTree>
    <p:extLst>
      <p:ext uri="{BB962C8B-B14F-4D97-AF65-F5344CB8AC3E}">
        <p14:creationId xmlns:p14="http://schemas.microsoft.com/office/powerpoint/2010/main" val="42926384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descr="DSC_2827_20140603-35265.jpg"/>
          <p:cNvPicPr>
            <a:picLocks noChangeAspect="1"/>
          </p:cNvPicPr>
          <p:nvPr/>
        </p:nvPicPr>
        <p:blipFill rotWithShape="1">
          <a:blip r:embed="rId3" cstate="screen">
            <a:alphaModFix amt="11000"/>
            <a:extLst>
              <a:ext uri="{BEBA8EAE-BF5A-486C-A8C5-ECC9F3942E4B}">
                <a14:imgProps xmlns:a14="http://schemas.microsoft.com/office/drawing/2010/main">
                  <a14:imgLayer r:embed="rId4">
                    <a14:imgEffect>
                      <a14:saturation sat="25000"/>
                    </a14:imgEffect>
                  </a14:imgLayer>
                </a14:imgProps>
              </a:ext>
              <a:ext uri="{28A0092B-C50C-407E-A947-70E740481C1C}">
                <a14:useLocalDpi xmlns:a14="http://schemas.microsoft.com/office/drawing/2010/main"/>
              </a:ext>
            </a:extLst>
          </a:blip>
          <a:srcRect/>
          <a:stretch/>
        </p:blipFill>
        <p:spPr>
          <a:xfrm>
            <a:off x="-664159" y="0"/>
            <a:ext cx="10472317" cy="6858000"/>
          </a:xfrm>
          <a:prstGeom prst="rect">
            <a:avLst/>
          </a:prstGeom>
        </p:spPr>
      </p:pic>
      <p:sp>
        <p:nvSpPr>
          <p:cNvPr id="71" name="Title 1"/>
          <p:cNvSpPr txBox="1">
            <a:spLocks/>
          </p:cNvSpPr>
          <p:nvPr/>
        </p:nvSpPr>
        <p:spPr>
          <a:xfrm>
            <a:off x="1391197" y="2595317"/>
            <a:ext cx="7468718" cy="2260768"/>
          </a:xfrm>
          <a:prstGeom prst="rect">
            <a:avLst/>
          </a:prstGeom>
          <a:effectLst/>
        </p:spPr>
        <p:txBody>
          <a:bodyPr>
            <a:noAutofit/>
          </a:bodyPr>
          <a:lstStyle>
            <a:lvl1pPr algn="l" defTabSz="457200" rtl="0" eaLnBrk="1" latinLnBrk="0" hangingPunct="1">
              <a:lnSpc>
                <a:spcPct val="90000"/>
              </a:lnSpc>
              <a:spcBef>
                <a:spcPct val="0"/>
              </a:spcBef>
              <a:buNone/>
              <a:defRPr sz="4000" kern="1200">
                <a:solidFill>
                  <a:srgbClr val="D59F0F"/>
                </a:solidFill>
                <a:latin typeface="Arial"/>
                <a:ea typeface="+mj-ea"/>
                <a:cs typeface="Arial"/>
              </a:defRPr>
            </a:lvl1pPr>
          </a:lstStyle>
          <a:p>
            <a:r>
              <a:rPr lang="en-US" sz="6600" dirty="0">
                <a:solidFill>
                  <a:srgbClr val="E5AD27"/>
                </a:solidFill>
              </a:rPr>
              <a:t>University Police &amp; Campus Security</a:t>
            </a:r>
          </a:p>
        </p:txBody>
      </p:sp>
      <p:pic>
        <p:nvPicPr>
          <p:cNvPr id="5" name="Picture 4"/>
          <p:cNvPicPr>
            <a:picLocks noChangeAspect="1"/>
          </p:cNvPicPr>
          <p:nvPr/>
        </p:nvPicPr>
        <p:blipFill>
          <a:blip r:embed="rId5"/>
          <a:stretch>
            <a:fillRect/>
          </a:stretch>
        </p:blipFill>
        <p:spPr>
          <a:xfrm>
            <a:off x="-372721" y="1176599"/>
            <a:ext cx="5930900" cy="939800"/>
          </a:xfrm>
          <a:prstGeom prst="rect">
            <a:avLst/>
          </a:prstGeom>
        </p:spPr>
      </p:pic>
      <p:pic>
        <p:nvPicPr>
          <p:cNvPr id="2" name="Picture 1"/>
          <p:cNvPicPr>
            <a:picLocks noChangeAspect="1"/>
          </p:cNvPicPr>
          <p:nvPr/>
        </p:nvPicPr>
        <p:blipFill>
          <a:blip r:embed="rId6"/>
          <a:stretch>
            <a:fillRect/>
          </a:stretch>
        </p:blipFill>
        <p:spPr>
          <a:xfrm>
            <a:off x="1552867" y="1441188"/>
            <a:ext cx="3388585" cy="468634"/>
          </a:xfrm>
          <a:prstGeom prst="rect">
            <a:avLst/>
          </a:prstGeom>
        </p:spPr>
      </p:pic>
    </p:spTree>
    <p:extLst>
      <p:ext uri="{BB962C8B-B14F-4D97-AF65-F5344CB8AC3E}">
        <p14:creationId xmlns:p14="http://schemas.microsoft.com/office/powerpoint/2010/main" val="3316949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39" y="1992232"/>
            <a:ext cx="7886700" cy="4149564"/>
          </a:xfrm>
        </p:spPr>
        <p:txBody>
          <a:bodyPr>
            <a:noAutofit/>
          </a:bodyPr>
          <a:lstStyle/>
          <a:p>
            <a:pPr marL="63500" marR="19050" indent="0" algn="just">
              <a:spcBef>
                <a:spcPts val="0"/>
              </a:spcBef>
              <a:spcAft>
                <a:spcPts val="0"/>
              </a:spcAft>
              <a:buNone/>
            </a:pPr>
            <a:r>
              <a:rPr lang="en-US" sz="2000" dirty="0">
                <a:effectLst/>
                <a:latin typeface="Calibri" panose="020F0502020204030204" pitchFamily="34" charset="0"/>
                <a:ea typeface="Calibri" panose="020F0502020204030204" pitchFamily="34" charset="0"/>
                <a:cs typeface="Calibri" panose="020F0502020204030204" pitchFamily="34" charset="0"/>
              </a:rPr>
              <a:t>Request a presentation on (a) how to react to an emergency, (b) campus safety, (c) car and property security, (d) law enforcement of drugs and alcohol, and (e) other topics related to law enforcement. </a:t>
            </a:r>
          </a:p>
          <a:p>
            <a:pPr marL="63500" marR="19050" indent="0" algn="just">
              <a:spcBef>
                <a:spcPts val="0"/>
              </a:spcBef>
              <a:spcAft>
                <a:spcPts val="0"/>
              </a:spcAft>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63500" marR="19050" indent="0" algn="just">
              <a:spcBef>
                <a:spcPts val="0"/>
              </a:spcBef>
              <a:spcAft>
                <a:spcPts val="0"/>
              </a:spcAft>
              <a:buNone/>
            </a:pPr>
            <a:r>
              <a:rPr lang="en-US" sz="2000" dirty="0">
                <a:effectLst/>
                <a:latin typeface="Calibri" panose="020F0502020204030204" pitchFamily="34" charset="0"/>
                <a:ea typeface="Calibri" panose="020F0502020204030204" pitchFamily="34" charset="0"/>
                <a:cs typeface="Calibri" panose="020F0502020204030204" pitchFamily="34" charset="0"/>
              </a:rPr>
              <a:t>Length and content of presentations can be tailored to fit your specific needs.</a:t>
            </a:r>
          </a:p>
          <a:p>
            <a:pPr marL="63500" marR="19050" indent="0" algn="just">
              <a:spcBef>
                <a:spcPts val="0"/>
              </a:spcBef>
              <a:spcAft>
                <a:spcPts val="0"/>
              </a:spcAft>
              <a:buNone/>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000" dirty="0"/>
              <a:t>Lebanon House</a:t>
            </a:r>
          </a:p>
          <a:p>
            <a:pPr marL="0" indent="0">
              <a:buNone/>
            </a:pPr>
            <a:r>
              <a:rPr lang="en-US" sz="2000" dirty="0"/>
              <a:t>Deputy Chief Howard Bauman</a:t>
            </a:r>
          </a:p>
          <a:p>
            <a:pPr lvl="1"/>
            <a:r>
              <a:rPr lang="en-US" sz="1800" dirty="0"/>
              <a:t>717-871-4357</a:t>
            </a:r>
          </a:p>
          <a:p>
            <a:pPr lvl="1"/>
            <a:r>
              <a:rPr lang="en-US" sz="1800" dirty="0">
                <a:hlinkClick r:id="rId3"/>
              </a:rPr>
              <a:t>Howard.Bauman@millersville.edu</a:t>
            </a:r>
            <a:r>
              <a:rPr lang="en-US" sz="1800" dirty="0"/>
              <a:t> </a:t>
            </a:r>
          </a:p>
          <a:p>
            <a:pPr lvl="1"/>
            <a:r>
              <a:rPr lang="en-US" sz="1800" dirty="0"/>
              <a:t>Website: </a:t>
            </a:r>
            <a:r>
              <a:rPr lang="en-US" sz="1800" dirty="0">
                <a:hlinkClick r:id="rId4"/>
              </a:rPr>
              <a:t>http://www.millersville.edu/police/</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7" name="TextBox 16"/>
          <p:cNvSpPr txBox="1"/>
          <p:nvPr/>
        </p:nvSpPr>
        <p:spPr>
          <a:xfrm>
            <a:off x="2604304" y="6436776"/>
            <a:ext cx="6226910" cy="307777"/>
          </a:xfrm>
          <a:prstGeom prst="rect">
            <a:avLst/>
          </a:prstGeom>
          <a:noFill/>
        </p:spPr>
        <p:txBody>
          <a:bodyPr wrap="square" rtlCol="0">
            <a:spAutoFit/>
          </a:bodyPr>
          <a:lstStyle/>
          <a:p>
            <a:pPr algn="r"/>
            <a:r>
              <a:rPr lang="en-US" sz="1400" dirty="0">
                <a:solidFill>
                  <a:schemeClr val="bg1">
                    <a:lumMod val="65000"/>
                  </a:schemeClr>
                </a:solidFill>
              </a:rPr>
              <a:t>UNIV 103</a:t>
            </a:r>
          </a:p>
        </p:txBody>
      </p:sp>
      <p:sp>
        <p:nvSpPr>
          <p:cNvPr id="18" name="Title 1"/>
          <p:cNvSpPr txBox="1">
            <a:spLocks/>
          </p:cNvSpPr>
          <p:nvPr/>
        </p:nvSpPr>
        <p:spPr>
          <a:xfrm>
            <a:off x="557560" y="1190633"/>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a:solidFill>
                  <a:srgbClr val="EFB111"/>
                </a:solidFill>
              </a:rPr>
              <a:t>University Police &amp; Campus Security</a:t>
            </a:r>
          </a:p>
        </p:txBody>
      </p:sp>
    </p:spTree>
    <p:extLst>
      <p:ext uri="{BB962C8B-B14F-4D97-AF65-F5344CB8AC3E}">
        <p14:creationId xmlns:p14="http://schemas.microsoft.com/office/powerpoint/2010/main" val="18707860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39" y="1789393"/>
            <a:ext cx="7886700" cy="4149564"/>
          </a:xfrm>
        </p:spPr>
        <p:txBody>
          <a:bodyPr>
            <a:noAutofit/>
          </a:bodyPr>
          <a:lstStyle/>
          <a:p>
            <a:pPr marL="0" indent="0">
              <a:buNone/>
            </a:pPr>
            <a:r>
              <a:rPr lang="en-US" sz="2000" b="1" dirty="0"/>
              <a:t>Campus Safety Escort</a:t>
            </a:r>
          </a:p>
          <a:p>
            <a:pPr marL="0" indent="0">
              <a:buNone/>
            </a:pPr>
            <a:r>
              <a:rPr lang="en-US" sz="2000" dirty="0"/>
              <a:t>Safety Escort Services are available to students between 11:00pm and 7:00am every evening. A police escort is provided for students travelling from one campus location to another campus location. The police officer may either drive or walk the student to the campus destination. Safety Escort Services can be acquired by calling the non-emergency police line at 717- 871- 4357.</a:t>
            </a:r>
          </a:p>
          <a:p>
            <a:pPr marL="0" indent="0">
              <a:buNone/>
            </a:pPr>
            <a:endParaRPr lang="en-US" sz="2000" b="1" dirty="0"/>
          </a:p>
          <a:p>
            <a:pPr marL="0" indent="0">
              <a:buNone/>
            </a:pPr>
            <a:r>
              <a:rPr lang="en-US" sz="2000" b="1" dirty="0"/>
              <a:t>R.A.D. (Rape Aggression Defense System)</a:t>
            </a:r>
          </a:p>
          <a:p>
            <a:pPr marL="0" indent="0">
              <a:buNone/>
            </a:pPr>
            <a:r>
              <a:rPr lang="en-US" sz="2000" dirty="0"/>
              <a:t>R.A.D. is a women-only course that begins with awareness, prevention, risk reduction and risk avoidance, while progressing on to the basics of hand-on defense training. R.A.D. is not a Martial Arts program. The program is nine to twelve hours in length and is free to females within the campus community.</a:t>
            </a:r>
          </a:p>
        </p:txBody>
      </p:sp>
      <p:sp>
        <p:nvSpPr>
          <p:cNvPr id="17" name="TextBox 16"/>
          <p:cNvSpPr txBox="1"/>
          <p:nvPr/>
        </p:nvSpPr>
        <p:spPr>
          <a:xfrm>
            <a:off x="2604304" y="6436776"/>
            <a:ext cx="6226910" cy="307777"/>
          </a:xfrm>
          <a:prstGeom prst="rect">
            <a:avLst/>
          </a:prstGeom>
          <a:noFill/>
        </p:spPr>
        <p:txBody>
          <a:bodyPr wrap="square" rtlCol="0">
            <a:spAutoFit/>
          </a:bodyPr>
          <a:lstStyle/>
          <a:p>
            <a:pPr algn="r"/>
            <a:r>
              <a:rPr lang="en-US" sz="1400" dirty="0">
                <a:solidFill>
                  <a:schemeClr val="bg1">
                    <a:lumMod val="65000"/>
                  </a:schemeClr>
                </a:solidFill>
              </a:rPr>
              <a:t>UNIV 103</a:t>
            </a:r>
          </a:p>
        </p:txBody>
      </p:sp>
      <p:sp>
        <p:nvSpPr>
          <p:cNvPr id="18" name="Title 1"/>
          <p:cNvSpPr txBox="1">
            <a:spLocks/>
          </p:cNvSpPr>
          <p:nvPr/>
        </p:nvSpPr>
        <p:spPr>
          <a:xfrm>
            <a:off x="557560" y="1190633"/>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a:solidFill>
                  <a:srgbClr val="EFB111"/>
                </a:solidFill>
              </a:rPr>
              <a:t>University Police &amp; Campus Security</a:t>
            </a:r>
          </a:p>
        </p:txBody>
      </p:sp>
    </p:spTree>
    <p:extLst>
      <p:ext uri="{BB962C8B-B14F-4D97-AF65-F5344CB8AC3E}">
        <p14:creationId xmlns:p14="http://schemas.microsoft.com/office/powerpoint/2010/main" val="10116270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rgbClr val="E6AD27"/>
        </a:solidFill>
        <a:effectLst/>
      </p:bgPr>
    </p:bg>
    <p:spTree>
      <p:nvGrpSpPr>
        <p:cNvPr id="1" name=""/>
        <p:cNvGrpSpPr/>
        <p:nvPr/>
      </p:nvGrpSpPr>
      <p:grpSpPr>
        <a:xfrm>
          <a:off x="0" y="0"/>
          <a:ext cx="0" cy="0"/>
          <a:chOff x="0" y="0"/>
          <a:chExt cx="0" cy="0"/>
        </a:xfrm>
      </p:grpSpPr>
      <p:sp>
        <p:nvSpPr>
          <p:cNvPr id="71" name="Title 1"/>
          <p:cNvSpPr txBox="1">
            <a:spLocks/>
          </p:cNvSpPr>
          <p:nvPr/>
        </p:nvSpPr>
        <p:spPr>
          <a:xfrm>
            <a:off x="1391196" y="2595317"/>
            <a:ext cx="7477596" cy="623434"/>
          </a:xfrm>
          <a:prstGeom prst="rect">
            <a:avLst/>
          </a:prstGeom>
          <a:effectLst/>
        </p:spPr>
        <p:txBody>
          <a:bodyPr>
            <a:noAutofit/>
          </a:bodyPr>
          <a:lstStyle>
            <a:lvl1pPr algn="l" defTabSz="457200" rtl="0" eaLnBrk="1" latinLnBrk="0" hangingPunct="1">
              <a:lnSpc>
                <a:spcPct val="90000"/>
              </a:lnSpc>
              <a:spcBef>
                <a:spcPct val="0"/>
              </a:spcBef>
              <a:buNone/>
              <a:defRPr sz="4000" kern="1200">
                <a:solidFill>
                  <a:srgbClr val="D59F0F"/>
                </a:solidFill>
                <a:latin typeface="Arial"/>
                <a:ea typeface="+mj-ea"/>
                <a:cs typeface="Arial"/>
              </a:defRPr>
            </a:lvl1pPr>
          </a:lstStyle>
          <a:p>
            <a:r>
              <a:rPr lang="en-US" sz="8000" dirty="0">
                <a:solidFill>
                  <a:schemeClr val="bg1"/>
                </a:solidFill>
              </a:rPr>
              <a:t>Veterans Resource Center</a:t>
            </a:r>
          </a:p>
        </p:txBody>
      </p:sp>
      <p:pic>
        <p:nvPicPr>
          <p:cNvPr id="5" name="Picture 4"/>
          <p:cNvPicPr>
            <a:picLocks noChangeAspect="1"/>
          </p:cNvPicPr>
          <p:nvPr/>
        </p:nvPicPr>
        <p:blipFill>
          <a:blip r:embed="rId3"/>
          <a:stretch>
            <a:fillRect/>
          </a:stretch>
        </p:blipFill>
        <p:spPr>
          <a:xfrm>
            <a:off x="-372721" y="1176599"/>
            <a:ext cx="5930900" cy="939800"/>
          </a:xfrm>
          <a:prstGeom prst="rect">
            <a:avLst/>
          </a:prstGeom>
        </p:spPr>
      </p:pic>
    </p:spTree>
    <p:extLst>
      <p:ext uri="{BB962C8B-B14F-4D97-AF65-F5344CB8AC3E}">
        <p14:creationId xmlns:p14="http://schemas.microsoft.com/office/powerpoint/2010/main" val="17846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39" y="1789393"/>
            <a:ext cx="7886700" cy="4149564"/>
          </a:xfrm>
        </p:spPr>
        <p:txBody>
          <a:bodyPr>
            <a:noAutofit/>
          </a:bodyPr>
          <a:lstStyle/>
          <a:p>
            <a:pPr marL="0" indent="0">
              <a:buNone/>
            </a:pPr>
            <a:r>
              <a:rPr lang="en-US" sz="2000" dirty="0"/>
              <a:t>The Veterans Certifying Official in the Office of Financial Aid at Millersville University handles all paperwork for individuals applying for the Department of Veterans Affairs (DVA) educational benefits. </a:t>
            </a:r>
          </a:p>
          <a:p>
            <a:pPr marL="0" indent="0">
              <a:buNone/>
            </a:pPr>
            <a:r>
              <a:rPr lang="en-US" sz="2000" dirty="0"/>
              <a:t>This office is also the link to the DVA in cases of problems with educational benefit processing and connect you with various military scholarship opportunities and the Student Veterans Association </a:t>
            </a:r>
            <a:r>
              <a:rPr lang="en-US" sz="2000"/>
              <a:t>on campus.</a:t>
            </a:r>
            <a:endParaRPr lang="en-US" sz="2000" dirty="0"/>
          </a:p>
        </p:txBody>
      </p:sp>
      <p:sp>
        <p:nvSpPr>
          <p:cNvPr id="17" name="TextBox 16"/>
          <p:cNvSpPr txBox="1"/>
          <p:nvPr/>
        </p:nvSpPr>
        <p:spPr>
          <a:xfrm>
            <a:off x="2604304" y="6436776"/>
            <a:ext cx="6226910" cy="307777"/>
          </a:xfrm>
          <a:prstGeom prst="rect">
            <a:avLst/>
          </a:prstGeom>
          <a:noFill/>
        </p:spPr>
        <p:txBody>
          <a:bodyPr wrap="square" rtlCol="0">
            <a:spAutoFit/>
          </a:bodyPr>
          <a:lstStyle/>
          <a:p>
            <a:pPr algn="r"/>
            <a:r>
              <a:rPr lang="en-US" sz="1400" dirty="0">
                <a:solidFill>
                  <a:schemeClr val="bg1">
                    <a:lumMod val="65000"/>
                  </a:schemeClr>
                </a:solidFill>
              </a:rPr>
              <a:t>UNIV 103</a:t>
            </a:r>
          </a:p>
        </p:txBody>
      </p:sp>
      <p:sp>
        <p:nvSpPr>
          <p:cNvPr id="18" name="Title 1"/>
          <p:cNvSpPr txBox="1">
            <a:spLocks/>
          </p:cNvSpPr>
          <p:nvPr/>
        </p:nvSpPr>
        <p:spPr>
          <a:xfrm>
            <a:off x="557560" y="1190633"/>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a:solidFill>
                  <a:srgbClr val="EFB111"/>
                </a:solidFill>
              </a:rPr>
              <a:t>Veterans Resource Center</a:t>
            </a:r>
          </a:p>
        </p:txBody>
      </p:sp>
    </p:spTree>
    <p:extLst>
      <p:ext uri="{BB962C8B-B14F-4D97-AF65-F5344CB8AC3E}">
        <p14:creationId xmlns:p14="http://schemas.microsoft.com/office/powerpoint/2010/main" val="28561096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782" y="1879673"/>
            <a:ext cx="8586439" cy="4149564"/>
          </a:xfrm>
        </p:spPr>
        <p:txBody>
          <a:bodyPr>
            <a:noAutofit/>
          </a:bodyPr>
          <a:lstStyle/>
          <a:p>
            <a:pPr marL="0" indent="0">
              <a:lnSpc>
                <a:spcPct val="100000"/>
              </a:lnSpc>
              <a:spcBef>
                <a:spcPts val="200"/>
              </a:spcBef>
              <a:buNone/>
            </a:pPr>
            <a:r>
              <a:rPr lang="en-US" sz="2000" dirty="0"/>
              <a:t>Mercer House</a:t>
            </a:r>
          </a:p>
          <a:p>
            <a:pPr marL="0" indent="0">
              <a:lnSpc>
                <a:spcPct val="100000"/>
              </a:lnSpc>
              <a:spcBef>
                <a:spcPts val="200"/>
              </a:spcBef>
              <a:buNone/>
            </a:pPr>
            <a:r>
              <a:rPr lang="en-US" sz="2000" dirty="0"/>
              <a:t>Ms. Yvonne DeBlois – Veterans Resource Center Administrator, until 10/01/22</a:t>
            </a:r>
          </a:p>
          <a:p>
            <a:pPr lvl="1">
              <a:lnSpc>
                <a:spcPct val="100000"/>
              </a:lnSpc>
              <a:spcBef>
                <a:spcPts val="200"/>
              </a:spcBef>
            </a:pPr>
            <a:r>
              <a:rPr lang="en-US" sz="1800" dirty="0"/>
              <a:t>717-871-7083</a:t>
            </a:r>
          </a:p>
          <a:p>
            <a:pPr lvl="1">
              <a:lnSpc>
                <a:spcPct val="100000"/>
              </a:lnSpc>
              <a:spcBef>
                <a:spcPts val="200"/>
              </a:spcBef>
            </a:pPr>
            <a:r>
              <a:rPr lang="en-US" sz="1800" dirty="0">
                <a:hlinkClick r:id="rId3"/>
              </a:rPr>
              <a:t>Yvonne.DeBlois@millersville.edu</a:t>
            </a:r>
            <a:r>
              <a:rPr lang="en-US" sz="1800" dirty="0"/>
              <a:t>  </a:t>
            </a:r>
          </a:p>
          <a:p>
            <a:pPr lvl="1">
              <a:lnSpc>
                <a:spcPct val="100000"/>
              </a:lnSpc>
              <a:spcBef>
                <a:spcPts val="200"/>
              </a:spcBef>
            </a:pPr>
            <a:r>
              <a:rPr lang="en-US" sz="1800" dirty="0"/>
              <a:t>Website: </a:t>
            </a:r>
            <a:r>
              <a:rPr lang="en-US" sz="1800" dirty="0">
                <a:hlinkClick r:id="rId4"/>
              </a:rPr>
              <a:t>https://www.millersville.edu/veterans/</a:t>
            </a:r>
            <a:r>
              <a:rPr lang="en-US" sz="1800" dirty="0"/>
              <a:t> </a:t>
            </a:r>
          </a:p>
          <a:p>
            <a:pPr marL="0" indent="0">
              <a:lnSpc>
                <a:spcPct val="100000"/>
              </a:lnSpc>
              <a:spcBef>
                <a:spcPts val="200"/>
              </a:spcBef>
              <a:buNone/>
            </a:pPr>
            <a:r>
              <a:rPr lang="en-US" sz="2000" dirty="0"/>
              <a:t>Ms. Alison Sehl – Veterans Resource Center Administrator, after 10/01/22</a:t>
            </a:r>
          </a:p>
          <a:p>
            <a:pPr lvl="1">
              <a:lnSpc>
                <a:spcPct val="100000"/>
              </a:lnSpc>
              <a:spcBef>
                <a:spcPts val="200"/>
              </a:spcBef>
            </a:pPr>
            <a:r>
              <a:rPr lang="en-US" sz="1800" dirty="0"/>
              <a:t>717-871-7087</a:t>
            </a:r>
          </a:p>
          <a:p>
            <a:pPr lvl="1">
              <a:lnSpc>
                <a:spcPct val="100000"/>
              </a:lnSpc>
              <a:spcBef>
                <a:spcPts val="200"/>
              </a:spcBef>
            </a:pPr>
            <a:r>
              <a:rPr lang="en-US" sz="1800" dirty="0">
                <a:hlinkClick r:id="rId5"/>
              </a:rPr>
              <a:t>Alison.Sehl@millersville.edu</a:t>
            </a:r>
            <a:r>
              <a:rPr lang="en-US" sz="1800" dirty="0"/>
              <a:t>  </a:t>
            </a:r>
          </a:p>
          <a:p>
            <a:pPr marL="0" indent="0">
              <a:lnSpc>
                <a:spcPct val="100000"/>
              </a:lnSpc>
              <a:spcBef>
                <a:spcPts val="200"/>
              </a:spcBef>
              <a:buNone/>
            </a:pPr>
            <a:r>
              <a:rPr lang="en-US" sz="2000" dirty="0"/>
              <a:t>Brandyn Whitmyer – Veterans &amp; State Grant Coordinator, Financial Aid Counselor</a:t>
            </a:r>
          </a:p>
          <a:p>
            <a:pPr lvl="1">
              <a:lnSpc>
                <a:spcPct val="100000"/>
              </a:lnSpc>
              <a:spcBef>
                <a:spcPts val="200"/>
              </a:spcBef>
            </a:pPr>
            <a:r>
              <a:rPr lang="en-US" sz="1800" dirty="0"/>
              <a:t>717-871-5100</a:t>
            </a:r>
          </a:p>
          <a:p>
            <a:pPr lvl="1">
              <a:lnSpc>
                <a:spcPct val="100000"/>
              </a:lnSpc>
              <a:spcBef>
                <a:spcPts val="200"/>
              </a:spcBef>
            </a:pPr>
            <a:r>
              <a:rPr lang="en-US" sz="1800" dirty="0">
                <a:hlinkClick r:id="rId6"/>
              </a:rPr>
              <a:t>Brandyn.Whitmyer@millersville.edu</a:t>
            </a:r>
            <a:r>
              <a:rPr lang="en-US" sz="1800" dirty="0"/>
              <a:t>  </a:t>
            </a:r>
          </a:p>
        </p:txBody>
      </p:sp>
      <p:sp>
        <p:nvSpPr>
          <p:cNvPr id="17" name="TextBox 16"/>
          <p:cNvSpPr txBox="1"/>
          <p:nvPr/>
        </p:nvSpPr>
        <p:spPr>
          <a:xfrm>
            <a:off x="2604304" y="6436776"/>
            <a:ext cx="6226910" cy="307777"/>
          </a:xfrm>
          <a:prstGeom prst="rect">
            <a:avLst/>
          </a:prstGeom>
          <a:noFill/>
        </p:spPr>
        <p:txBody>
          <a:bodyPr wrap="square" rtlCol="0">
            <a:spAutoFit/>
          </a:bodyPr>
          <a:lstStyle/>
          <a:p>
            <a:pPr algn="r"/>
            <a:r>
              <a:rPr lang="en-US" sz="1400" dirty="0">
                <a:solidFill>
                  <a:schemeClr val="bg1">
                    <a:lumMod val="65000"/>
                  </a:schemeClr>
                </a:solidFill>
              </a:rPr>
              <a:t>UNIV 103</a:t>
            </a:r>
          </a:p>
        </p:txBody>
      </p:sp>
      <p:sp>
        <p:nvSpPr>
          <p:cNvPr id="18" name="Title 1"/>
          <p:cNvSpPr txBox="1">
            <a:spLocks/>
          </p:cNvSpPr>
          <p:nvPr/>
        </p:nvSpPr>
        <p:spPr>
          <a:xfrm>
            <a:off x="557560" y="1190633"/>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a:solidFill>
                  <a:srgbClr val="EFB111"/>
                </a:solidFill>
              </a:rPr>
              <a:t>Veterans Resource Center</a:t>
            </a:r>
          </a:p>
        </p:txBody>
      </p:sp>
    </p:spTree>
    <p:extLst>
      <p:ext uri="{BB962C8B-B14F-4D97-AF65-F5344CB8AC3E}">
        <p14:creationId xmlns:p14="http://schemas.microsoft.com/office/powerpoint/2010/main" val="8909495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descr="DSC_2827_20140603-35265.jpg"/>
          <p:cNvPicPr>
            <a:picLocks noChangeAspect="1"/>
          </p:cNvPicPr>
          <p:nvPr/>
        </p:nvPicPr>
        <p:blipFill rotWithShape="1">
          <a:blip r:embed="rId3" cstate="screen">
            <a:alphaModFix amt="11000"/>
            <a:extLst>
              <a:ext uri="{BEBA8EAE-BF5A-486C-A8C5-ECC9F3942E4B}">
                <a14:imgProps xmlns:a14="http://schemas.microsoft.com/office/drawing/2010/main">
                  <a14:imgLayer r:embed="rId4">
                    <a14:imgEffect>
                      <a14:saturation sat="25000"/>
                    </a14:imgEffect>
                  </a14:imgLayer>
                </a14:imgProps>
              </a:ext>
              <a:ext uri="{28A0092B-C50C-407E-A947-70E740481C1C}">
                <a14:useLocalDpi xmlns:a14="http://schemas.microsoft.com/office/drawing/2010/main"/>
              </a:ext>
            </a:extLst>
          </a:blip>
          <a:srcRect/>
          <a:stretch/>
        </p:blipFill>
        <p:spPr>
          <a:xfrm>
            <a:off x="-664159" y="0"/>
            <a:ext cx="10472317" cy="6858000"/>
          </a:xfrm>
          <a:prstGeom prst="rect">
            <a:avLst/>
          </a:prstGeom>
        </p:spPr>
      </p:pic>
      <p:sp>
        <p:nvSpPr>
          <p:cNvPr id="71" name="Title 1"/>
          <p:cNvSpPr txBox="1">
            <a:spLocks/>
          </p:cNvSpPr>
          <p:nvPr/>
        </p:nvSpPr>
        <p:spPr>
          <a:xfrm>
            <a:off x="1391197" y="2595317"/>
            <a:ext cx="7468718" cy="2260768"/>
          </a:xfrm>
          <a:prstGeom prst="rect">
            <a:avLst/>
          </a:prstGeom>
          <a:effectLst/>
        </p:spPr>
        <p:txBody>
          <a:bodyPr>
            <a:noAutofit/>
          </a:bodyPr>
          <a:lstStyle>
            <a:lvl1pPr algn="l" defTabSz="457200" rtl="0" eaLnBrk="1" latinLnBrk="0" hangingPunct="1">
              <a:lnSpc>
                <a:spcPct val="90000"/>
              </a:lnSpc>
              <a:spcBef>
                <a:spcPct val="0"/>
              </a:spcBef>
              <a:buNone/>
              <a:defRPr sz="4000" kern="1200">
                <a:solidFill>
                  <a:srgbClr val="D59F0F"/>
                </a:solidFill>
                <a:latin typeface="Arial"/>
                <a:ea typeface="+mj-ea"/>
                <a:cs typeface="Arial"/>
              </a:defRPr>
            </a:lvl1pPr>
          </a:lstStyle>
          <a:p>
            <a:r>
              <a:rPr lang="en-US" sz="6600" dirty="0">
                <a:solidFill>
                  <a:srgbClr val="E5AD27"/>
                </a:solidFill>
              </a:rPr>
              <a:t>University Writing Center</a:t>
            </a:r>
          </a:p>
        </p:txBody>
      </p:sp>
      <p:pic>
        <p:nvPicPr>
          <p:cNvPr id="5" name="Picture 4"/>
          <p:cNvPicPr>
            <a:picLocks noChangeAspect="1"/>
          </p:cNvPicPr>
          <p:nvPr/>
        </p:nvPicPr>
        <p:blipFill>
          <a:blip r:embed="rId5"/>
          <a:stretch>
            <a:fillRect/>
          </a:stretch>
        </p:blipFill>
        <p:spPr>
          <a:xfrm>
            <a:off x="-372721" y="1176599"/>
            <a:ext cx="5930900" cy="939800"/>
          </a:xfrm>
          <a:prstGeom prst="rect">
            <a:avLst/>
          </a:prstGeom>
        </p:spPr>
      </p:pic>
      <p:pic>
        <p:nvPicPr>
          <p:cNvPr id="2" name="Picture 1"/>
          <p:cNvPicPr>
            <a:picLocks noChangeAspect="1"/>
          </p:cNvPicPr>
          <p:nvPr/>
        </p:nvPicPr>
        <p:blipFill>
          <a:blip r:embed="rId6"/>
          <a:stretch>
            <a:fillRect/>
          </a:stretch>
        </p:blipFill>
        <p:spPr>
          <a:xfrm>
            <a:off x="1552867" y="1441188"/>
            <a:ext cx="3388585" cy="468634"/>
          </a:xfrm>
          <a:prstGeom prst="rect">
            <a:avLst/>
          </a:prstGeom>
        </p:spPr>
      </p:pic>
    </p:spTree>
    <p:extLst>
      <p:ext uri="{BB962C8B-B14F-4D97-AF65-F5344CB8AC3E}">
        <p14:creationId xmlns:p14="http://schemas.microsoft.com/office/powerpoint/2010/main" val="25206903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39" y="1992232"/>
            <a:ext cx="7886700" cy="4149564"/>
          </a:xfrm>
        </p:spPr>
        <p:txBody>
          <a:bodyPr>
            <a:noAutofit/>
          </a:bodyPr>
          <a:lstStyle/>
          <a:p>
            <a:pPr marL="63500" marR="19050" indent="0" algn="just">
              <a:spcBef>
                <a:spcPts val="0"/>
              </a:spcBef>
              <a:spcAft>
                <a:spcPts val="0"/>
              </a:spcAft>
              <a:buNone/>
            </a:pPr>
            <a:r>
              <a:rPr lang="en-US" sz="2000" dirty="0">
                <a:effectLst/>
                <a:latin typeface="Calibri" panose="020F0502020204030204" pitchFamily="34" charset="0"/>
                <a:ea typeface="Calibri" panose="020F0502020204030204" pitchFamily="34" charset="0"/>
                <a:cs typeface="Calibri" panose="020F0502020204030204" pitchFamily="34" charset="0"/>
              </a:rPr>
              <a:t>Refer students for services and/or request a short presentation so students know the purpose of the University Writing Center and how they can use the services to the full extent. </a:t>
            </a:r>
          </a:p>
          <a:p>
            <a:pPr marL="63500" marR="19050" indent="0" algn="just">
              <a:spcBef>
                <a:spcPts val="0"/>
              </a:spcBef>
              <a:spcAft>
                <a:spcPts val="0"/>
              </a:spcAft>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63500" marR="19050" indent="0" algn="just">
              <a:spcBef>
                <a:spcPts val="0"/>
              </a:spcBef>
              <a:spcAft>
                <a:spcPts val="0"/>
              </a:spcAft>
              <a:buNone/>
            </a:pPr>
            <a:r>
              <a:rPr lang="en-US" sz="2000" dirty="0">
                <a:effectLst/>
                <a:latin typeface="Calibri" panose="020F0502020204030204" pitchFamily="34" charset="0"/>
                <a:ea typeface="Calibri" panose="020F0502020204030204" pitchFamily="34" charset="0"/>
                <a:cs typeface="Calibri" panose="020F0502020204030204" pitchFamily="34" charset="0"/>
              </a:rPr>
              <a:t>On-line tutoring is also available. Hours of operation are updated at the beginning of each semester and listed on the center’s website. </a:t>
            </a:r>
          </a:p>
          <a:p>
            <a:pPr marL="63500" marR="19050" indent="0" algn="just">
              <a:spcBef>
                <a:spcPts val="0"/>
              </a:spcBef>
              <a:spcAft>
                <a:spcPts val="0"/>
              </a:spcAft>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63500" marR="19050" indent="0" algn="just">
              <a:spcBef>
                <a:spcPts val="0"/>
              </a:spcBef>
              <a:spcAft>
                <a:spcPts val="0"/>
              </a:spcAft>
              <a:buNone/>
            </a:pPr>
            <a:r>
              <a:rPr lang="en-US" sz="2000" dirty="0">
                <a:effectLst/>
                <a:latin typeface="Calibri" panose="020F0502020204030204" pitchFamily="34" charset="0"/>
                <a:ea typeface="Calibri" panose="020F0502020204030204" pitchFamily="34" charset="0"/>
                <a:cs typeface="Calibri" panose="020F0502020204030204" pitchFamily="34" charset="0"/>
              </a:rPr>
              <a:t>The center opens the third week of each semester. If assistance is needed before the center opens, please contact Dr. Farkas directly.</a:t>
            </a:r>
          </a:p>
        </p:txBody>
      </p:sp>
      <p:sp>
        <p:nvSpPr>
          <p:cNvPr id="17" name="TextBox 16"/>
          <p:cNvSpPr txBox="1"/>
          <p:nvPr/>
        </p:nvSpPr>
        <p:spPr>
          <a:xfrm>
            <a:off x="2604304" y="6436776"/>
            <a:ext cx="6226910" cy="307777"/>
          </a:xfrm>
          <a:prstGeom prst="rect">
            <a:avLst/>
          </a:prstGeom>
          <a:noFill/>
        </p:spPr>
        <p:txBody>
          <a:bodyPr wrap="square" rtlCol="0">
            <a:spAutoFit/>
          </a:bodyPr>
          <a:lstStyle/>
          <a:p>
            <a:pPr algn="r"/>
            <a:r>
              <a:rPr lang="en-US" sz="1400" dirty="0">
                <a:solidFill>
                  <a:schemeClr val="bg1">
                    <a:lumMod val="65000"/>
                  </a:schemeClr>
                </a:solidFill>
              </a:rPr>
              <a:t>UNIV 103</a:t>
            </a:r>
          </a:p>
        </p:txBody>
      </p:sp>
      <p:sp>
        <p:nvSpPr>
          <p:cNvPr id="18" name="Title 1"/>
          <p:cNvSpPr txBox="1">
            <a:spLocks/>
          </p:cNvSpPr>
          <p:nvPr/>
        </p:nvSpPr>
        <p:spPr>
          <a:xfrm>
            <a:off x="557560" y="1190633"/>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a:solidFill>
                  <a:srgbClr val="EFB111"/>
                </a:solidFill>
              </a:rPr>
              <a:t>University Writing Center</a:t>
            </a:r>
          </a:p>
        </p:txBody>
      </p:sp>
    </p:spTree>
    <p:extLst>
      <p:ext uri="{BB962C8B-B14F-4D97-AF65-F5344CB8AC3E}">
        <p14:creationId xmlns:p14="http://schemas.microsoft.com/office/powerpoint/2010/main" val="3927366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descr="DSC_2827_20140603-35265.jpg"/>
          <p:cNvPicPr>
            <a:picLocks noChangeAspect="1"/>
          </p:cNvPicPr>
          <p:nvPr/>
        </p:nvPicPr>
        <p:blipFill rotWithShape="1">
          <a:blip r:embed="rId3" cstate="screen">
            <a:alphaModFix amt="11000"/>
            <a:extLst>
              <a:ext uri="{BEBA8EAE-BF5A-486C-A8C5-ECC9F3942E4B}">
                <a14:imgProps xmlns:a14="http://schemas.microsoft.com/office/drawing/2010/main">
                  <a14:imgLayer r:embed="rId4">
                    <a14:imgEffect>
                      <a14:saturation sat="25000"/>
                    </a14:imgEffect>
                  </a14:imgLayer>
                </a14:imgProps>
              </a:ext>
              <a:ext uri="{28A0092B-C50C-407E-A947-70E740481C1C}">
                <a14:useLocalDpi xmlns:a14="http://schemas.microsoft.com/office/drawing/2010/main"/>
              </a:ext>
            </a:extLst>
          </a:blip>
          <a:srcRect/>
          <a:stretch/>
        </p:blipFill>
        <p:spPr>
          <a:xfrm>
            <a:off x="-664159" y="0"/>
            <a:ext cx="10472317" cy="6858000"/>
          </a:xfrm>
          <a:prstGeom prst="rect">
            <a:avLst/>
          </a:prstGeom>
        </p:spPr>
      </p:pic>
      <p:sp>
        <p:nvSpPr>
          <p:cNvPr id="71" name="Title 1"/>
          <p:cNvSpPr txBox="1">
            <a:spLocks/>
          </p:cNvSpPr>
          <p:nvPr/>
        </p:nvSpPr>
        <p:spPr>
          <a:xfrm>
            <a:off x="1391196" y="2595317"/>
            <a:ext cx="7664027" cy="2260768"/>
          </a:xfrm>
          <a:prstGeom prst="rect">
            <a:avLst/>
          </a:prstGeom>
          <a:effectLst/>
        </p:spPr>
        <p:txBody>
          <a:bodyPr>
            <a:noAutofit/>
          </a:bodyPr>
          <a:lstStyle>
            <a:lvl1pPr algn="l" defTabSz="457200" rtl="0" eaLnBrk="1" latinLnBrk="0" hangingPunct="1">
              <a:lnSpc>
                <a:spcPct val="90000"/>
              </a:lnSpc>
              <a:spcBef>
                <a:spcPct val="0"/>
              </a:spcBef>
              <a:buNone/>
              <a:defRPr sz="4000" kern="1200">
                <a:solidFill>
                  <a:srgbClr val="D59F0F"/>
                </a:solidFill>
                <a:latin typeface="Arial"/>
                <a:ea typeface="+mj-ea"/>
                <a:cs typeface="Arial"/>
              </a:defRPr>
            </a:lvl1pPr>
          </a:lstStyle>
          <a:p>
            <a:r>
              <a:rPr lang="en-US" sz="7200" dirty="0">
                <a:solidFill>
                  <a:srgbClr val="E5AD27"/>
                </a:solidFill>
              </a:rPr>
              <a:t>Alcohol &amp; Other Drugs</a:t>
            </a:r>
          </a:p>
        </p:txBody>
      </p:sp>
      <p:pic>
        <p:nvPicPr>
          <p:cNvPr id="5" name="Picture 4"/>
          <p:cNvPicPr>
            <a:picLocks noChangeAspect="1"/>
          </p:cNvPicPr>
          <p:nvPr/>
        </p:nvPicPr>
        <p:blipFill>
          <a:blip r:embed="rId5"/>
          <a:stretch>
            <a:fillRect/>
          </a:stretch>
        </p:blipFill>
        <p:spPr>
          <a:xfrm>
            <a:off x="-372721" y="1176599"/>
            <a:ext cx="5930900" cy="939800"/>
          </a:xfrm>
          <a:prstGeom prst="rect">
            <a:avLst/>
          </a:prstGeom>
        </p:spPr>
      </p:pic>
      <p:pic>
        <p:nvPicPr>
          <p:cNvPr id="2" name="Picture 1"/>
          <p:cNvPicPr>
            <a:picLocks noChangeAspect="1"/>
          </p:cNvPicPr>
          <p:nvPr/>
        </p:nvPicPr>
        <p:blipFill>
          <a:blip r:embed="rId6"/>
          <a:stretch>
            <a:fillRect/>
          </a:stretch>
        </p:blipFill>
        <p:spPr>
          <a:xfrm>
            <a:off x="1552867" y="1441188"/>
            <a:ext cx="3388585" cy="468634"/>
          </a:xfrm>
          <a:prstGeom prst="rect">
            <a:avLst/>
          </a:prstGeom>
        </p:spPr>
      </p:pic>
    </p:spTree>
    <p:extLst>
      <p:ext uri="{BB962C8B-B14F-4D97-AF65-F5344CB8AC3E}">
        <p14:creationId xmlns:p14="http://schemas.microsoft.com/office/powerpoint/2010/main" val="17538532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39" y="1992232"/>
            <a:ext cx="7886700" cy="4149564"/>
          </a:xfrm>
        </p:spPr>
        <p:txBody>
          <a:bodyPr>
            <a:noAutofit/>
          </a:bodyPr>
          <a:lstStyle/>
          <a:p>
            <a:pPr marL="0" indent="0">
              <a:buNone/>
            </a:pPr>
            <a:r>
              <a:rPr lang="en-US" sz="2000" dirty="0"/>
              <a:t>McNairy Library, Room 106</a:t>
            </a:r>
          </a:p>
          <a:p>
            <a:pPr marL="0" indent="0">
              <a:buNone/>
            </a:pPr>
            <a:r>
              <a:rPr lang="en-US" sz="2000" dirty="0"/>
              <a:t>Dr. Kerrie Farkas – Professor and Coordinator of The Writing Center</a:t>
            </a:r>
          </a:p>
          <a:p>
            <a:pPr lvl="1"/>
            <a:r>
              <a:rPr lang="en-US" sz="1800" dirty="0"/>
              <a:t>717-871-7399</a:t>
            </a:r>
          </a:p>
          <a:p>
            <a:pPr lvl="1"/>
            <a:r>
              <a:rPr lang="en-US" sz="1800" dirty="0">
                <a:hlinkClick r:id="rId3"/>
              </a:rPr>
              <a:t>Kerrie.Farkas@millersville.edu</a:t>
            </a:r>
            <a:r>
              <a:rPr lang="en-US" sz="1800" dirty="0"/>
              <a:t> </a:t>
            </a:r>
          </a:p>
          <a:p>
            <a:pPr marL="0" indent="0">
              <a:buNone/>
            </a:pPr>
            <a:r>
              <a:rPr lang="en-US" sz="2000" dirty="0"/>
              <a:t>Writing Center</a:t>
            </a:r>
          </a:p>
          <a:p>
            <a:pPr lvl="1"/>
            <a:r>
              <a:rPr lang="en-US" sz="1800" dirty="0"/>
              <a:t>717-871-7389</a:t>
            </a:r>
          </a:p>
          <a:p>
            <a:pPr lvl="1"/>
            <a:r>
              <a:rPr lang="en-US" sz="1800" dirty="0">
                <a:hlinkClick r:id="rId4"/>
              </a:rPr>
              <a:t>Writing.Center@millersville.edu</a:t>
            </a:r>
            <a:r>
              <a:rPr lang="en-US" sz="1800" dirty="0"/>
              <a:t> </a:t>
            </a:r>
          </a:p>
          <a:p>
            <a:pPr lvl="1"/>
            <a:r>
              <a:rPr lang="en-US" sz="1800" dirty="0"/>
              <a:t>Website: </a:t>
            </a:r>
            <a:r>
              <a:rPr lang="en-US" sz="1800" dirty="0">
                <a:hlinkClick r:id="rId5"/>
              </a:rPr>
              <a:t>https://www.millersville.edu/enwl/writing-center/index.php</a:t>
            </a:r>
            <a:r>
              <a:rPr lang="en-US" sz="1800" dirty="0"/>
              <a:t> </a:t>
            </a:r>
          </a:p>
        </p:txBody>
      </p:sp>
      <p:sp>
        <p:nvSpPr>
          <p:cNvPr id="17" name="TextBox 16"/>
          <p:cNvSpPr txBox="1"/>
          <p:nvPr/>
        </p:nvSpPr>
        <p:spPr>
          <a:xfrm>
            <a:off x="2604304" y="6436776"/>
            <a:ext cx="6226910" cy="307777"/>
          </a:xfrm>
          <a:prstGeom prst="rect">
            <a:avLst/>
          </a:prstGeom>
          <a:noFill/>
        </p:spPr>
        <p:txBody>
          <a:bodyPr wrap="square" rtlCol="0">
            <a:spAutoFit/>
          </a:bodyPr>
          <a:lstStyle/>
          <a:p>
            <a:pPr algn="r"/>
            <a:r>
              <a:rPr lang="en-US" sz="1400" dirty="0">
                <a:solidFill>
                  <a:schemeClr val="bg1">
                    <a:lumMod val="65000"/>
                  </a:schemeClr>
                </a:solidFill>
              </a:rPr>
              <a:t>UNIV 103</a:t>
            </a:r>
          </a:p>
        </p:txBody>
      </p:sp>
      <p:sp>
        <p:nvSpPr>
          <p:cNvPr id="18" name="Title 1"/>
          <p:cNvSpPr txBox="1">
            <a:spLocks/>
          </p:cNvSpPr>
          <p:nvPr/>
        </p:nvSpPr>
        <p:spPr>
          <a:xfrm>
            <a:off x="557560" y="1190633"/>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a:solidFill>
                  <a:srgbClr val="EFB111"/>
                </a:solidFill>
              </a:rPr>
              <a:t>University Writing Center</a:t>
            </a:r>
          </a:p>
        </p:txBody>
      </p:sp>
    </p:spTree>
    <p:extLst>
      <p:ext uri="{BB962C8B-B14F-4D97-AF65-F5344CB8AC3E}">
        <p14:creationId xmlns:p14="http://schemas.microsoft.com/office/powerpoint/2010/main" val="2071950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39" y="1992232"/>
            <a:ext cx="7886700" cy="4149564"/>
          </a:xfrm>
        </p:spPr>
        <p:txBody>
          <a:bodyPr>
            <a:noAutofit/>
          </a:bodyPr>
          <a:lstStyle/>
          <a:p>
            <a:pPr marL="0" indent="0">
              <a:buNone/>
            </a:pPr>
            <a:r>
              <a:rPr lang="en-US" sz="2000" dirty="0"/>
              <a:t>Request a presentation and/or resources concerning the effects of alcohol and other drugs. Statistics pertinent to drinking and substance abuse at Millersville University are available through this program, housed within the Center for Counseling and Human Development.</a:t>
            </a:r>
          </a:p>
        </p:txBody>
      </p:sp>
      <p:sp>
        <p:nvSpPr>
          <p:cNvPr id="17" name="TextBox 16"/>
          <p:cNvSpPr txBox="1"/>
          <p:nvPr/>
        </p:nvSpPr>
        <p:spPr>
          <a:xfrm>
            <a:off x="2604304" y="6436776"/>
            <a:ext cx="6226910" cy="307777"/>
          </a:xfrm>
          <a:prstGeom prst="rect">
            <a:avLst/>
          </a:prstGeom>
          <a:noFill/>
        </p:spPr>
        <p:txBody>
          <a:bodyPr wrap="square" rtlCol="0">
            <a:spAutoFit/>
          </a:bodyPr>
          <a:lstStyle/>
          <a:p>
            <a:pPr algn="r"/>
            <a:r>
              <a:rPr lang="en-US" sz="1400" dirty="0">
                <a:solidFill>
                  <a:schemeClr val="bg1">
                    <a:lumMod val="65000"/>
                  </a:schemeClr>
                </a:solidFill>
              </a:rPr>
              <a:t>UNIV 103</a:t>
            </a:r>
          </a:p>
        </p:txBody>
      </p:sp>
      <p:sp>
        <p:nvSpPr>
          <p:cNvPr id="18" name="Title 1"/>
          <p:cNvSpPr txBox="1">
            <a:spLocks/>
          </p:cNvSpPr>
          <p:nvPr/>
        </p:nvSpPr>
        <p:spPr>
          <a:xfrm>
            <a:off x="557560" y="1190633"/>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a:solidFill>
                  <a:srgbClr val="EFB111"/>
                </a:solidFill>
              </a:rPr>
              <a:t>Alcohol &amp; Other Drugs</a:t>
            </a:r>
          </a:p>
        </p:txBody>
      </p:sp>
    </p:spTree>
    <p:extLst>
      <p:ext uri="{BB962C8B-B14F-4D97-AF65-F5344CB8AC3E}">
        <p14:creationId xmlns:p14="http://schemas.microsoft.com/office/powerpoint/2010/main" val="3420713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39" y="1992232"/>
            <a:ext cx="7886700" cy="4149564"/>
          </a:xfrm>
        </p:spPr>
        <p:txBody>
          <a:bodyPr>
            <a:noAutofit/>
          </a:bodyPr>
          <a:lstStyle/>
          <a:p>
            <a:pPr marL="0" indent="0">
              <a:buNone/>
            </a:pPr>
            <a:r>
              <a:rPr lang="en-US" sz="2000" dirty="0"/>
              <a:t>Lyle Hall, 3</a:t>
            </a:r>
            <a:r>
              <a:rPr lang="en-US" sz="2000" baseline="30000" dirty="0"/>
              <a:t>rd</a:t>
            </a:r>
            <a:r>
              <a:rPr lang="en-US" sz="2000" dirty="0"/>
              <a:t> Floor</a:t>
            </a:r>
          </a:p>
          <a:p>
            <a:pPr marL="0" indent="0">
              <a:buNone/>
            </a:pPr>
            <a:r>
              <a:rPr lang="en-US" sz="2000" dirty="0"/>
              <a:t>Ms. Abby Peters – Alcohol &amp; Other Drugs Counselor and Instructor</a:t>
            </a:r>
          </a:p>
          <a:p>
            <a:pPr lvl="1"/>
            <a:r>
              <a:rPr lang="en-US" sz="1800" dirty="0"/>
              <a:t>717-871-7821</a:t>
            </a:r>
          </a:p>
          <a:p>
            <a:pPr lvl="1"/>
            <a:r>
              <a:rPr lang="en-US" sz="1800" dirty="0">
                <a:hlinkClick r:id="rId3"/>
              </a:rPr>
              <a:t>Abby.Peters@millersville.edu</a:t>
            </a:r>
            <a:r>
              <a:rPr lang="en-US" sz="1800" dirty="0"/>
              <a:t> </a:t>
            </a:r>
          </a:p>
          <a:p>
            <a:pPr lvl="1"/>
            <a:r>
              <a:rPr lang="en-US" sz="1800" dirty="0"/>
              <a:t>Website: </a:t>
            </a:r>
            <a:r>
              <a:rPr lang="en-US" sz="1800" dirty="0">
                <a:hlinkClick r:id="rId4"/>
              </a:rPr>
              <a:t>https://www.millersville.edu/counsel/self-help-library/alcohol-other-drugs.php</a:t>
            </a:r>
            <a:r>
              <a:rPr lang="en-US" sz="1800" dirty="0"/>
              <a:t> </a:t>
            </a:r>
          </a:p>
        </p:txBody>
      </p:sp>
      <p:sp>
        <p:nvSpPr>
          <p:cNvPr id="17" name="TextBox 16"/>
          <p:cNvSpPr txBox="1"/>
          <p:nvPr/>
        </p:nvSpPr>
        <p:spPr>
          <a:xfrm>
            <a:off x="2604304" y="6436776"/>
            <a:ext cx="6226910" cy="307777"/>
          </a:xfrm>
          <a:prstGeom prst="rect">
            <a:avLst/>
          </a:prstGeom>
          <a:noFill/>
        </p:spPr>
        <p:txBody>
          <a:bodyPr wrap="square" rtlCol="0">
            <a:spAutoFit/>
          </a:bodyPr>
          <a:lstStyle/>
          <a:p>
            <a:pPr algn="r"/>
            <a:r>
              <a:rPr lang="en-US" sz="1400" dirty="0">
                <a:solidFill>
                  <a:schemeClr val="bg1">
                    <a:lumMod val="65000"/>
                  </a:schemeClr>
                </a:solidFill>
              </a:rPr>
              <a:t>UNIV 103</a:t>
            </a:r>
          </a:p>
        </p:txBody>
      </p:sp>
      <p:sp>
        <p:nvSpPr>
          <p:cNvPr id="18" name="Title 1"/>
          <p:cNvSpPr txBox="1">
            <a:spLocks/>
          </p:cNvSpPr>
          <p:nvPr/>
        </p:nvSpPr>
        <p:spPr>
          <a:xfrm>
            <a:off x="557560" y="1190633"/>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a:solidFill>
                  <a:srgbClr val="EFB111"/>
                </a:solidFill>
              </a:rPr>
              <a:t>Alcohol &amp; Other Drugs</a:t>
            </a:r>
          </a:p>
        </p:txBody>
      </p:sp>
    </p:spTree>
    <p:extLst>
      <p:ext uri="{BB962C8B-B14F-4D97-AF65-F5344CB8AC3E}">
        <p14:creationId xmlns:p14="http://schemas.microsoft.com/office/powerpoint/2010/main" val="1178146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6AD27"/>
        </a:solidFill>
        <a:effectLst/>
      </p:bgPr>
    </p:bg>
    <p:spTree>
      <p:nvGrpSpPr>
        <p:cNvPr id="1" name=""/>
        <p:cNvGrpSpPr/>
        <p:nvPr/>
      </p:nvGrpSpPr>
      <p:grpSpPr>
        <a:xfrm>
          <a:off x="0" y="0"/>
          <a:ext cx="0" cy="0"/>
          <a:chOff x="0" y="0"/>
          <a:chExt cx="0" cy="0"/>
        </a:xfrm>
      </p:grpSpPr>
      <p:sp>
        <p:nvSpPr>
          <p:cNvPr id="71" name="Title 1"/>
          <p:cNvSpPr txBox="1">
            <a:spLocks/>
          </p:cNvSpPr>
          <p:nvPr/>
        </p:nvSpPr>
        <p:spPr>
          <a:xfrm>
            <a:off x="1391196" y="2595317"/>
            <a:ext cx="7477596" cy="623434"/>
          </a:xfrm>
          <a:prstGeom prst="rect">
            <a:avLst/>
          </a:prstGeom>
          <a:effectLst/>
        </p:spPr>
        <p:txBody>
          <a:bodyPr>
            <a:noAutofit/>
          </a:bodyPr>
          <a:lstStyle>
            <a:lvl1pPr algn="l" defTabSz="457200" rtl="0" eaLnBrk="1" latinLnBrk="0" hangingPunct="1">
              <a:lnSpc>
                <a:spcPct val="90000"/>
              </a:lnSpc>
              <a:spcBef>
                <a:spcPct val="0"/>
              </a:spcBef>
              <a:buNone/>
              <a:defRPr sz="4000" kern="1200">
                <a:solidFill>
                  <a:srgbClr val="D59F0F"/>
                </a:solidFill>
                <a:latin typeface="Arial"/>
                <a:ea typeface="+mj-ea"/>
                <a:cs typeface="Arial"/>
              </a:defRPr>
            </a:lvl1pPr>
          </a:lstStyle>
          <a:p>
            <a:r>
              <a:rPr lang="en-US" sz="5400" dirty="0">
                <a:solidFill>
                  <a:schemeClr val="bg1"/>
                </a:solidFill>
              </a:rPr>
              <a:t>Center for Civic Responsibility &amp; Leadership</a:t>
            </a:r>
          </a:p>
        </p:txBody>
      </p:sp>
      <p:pic>
        <p:nvPicPr>
          <p:cNvPr id="5" name="Picture 4"/>
          <p:cNvPicPr>
            <a:picLocks noChangeAspect="1"/>
          </p:cNvPicPr>
          <p:nvPr/>
        </p:nvPicPr>
        <p:blipFill>
          <a:blip r:embed="rId3"/>
          <a:stretch>
            <a:fillRect/>
          </a:stretch>
        </p:blipFill>
        <p:spPr>
          <a:xfrm>
            <a:off x="-372721" y="1176599"/>
            <a:ext cx="5930900" cy="939800"/>
          </a:xfrm>
          <a:prstGeom prst="rect">
            <a:avLst/>
          </a:prstGeom>
        </p:spPr>
      </p:pic>
    </p:spTree>
    <p:extLst>
      <p:ext uri="{BB962C8B-B14F-4D97-AF65-F5344CB8AC3E}">
        <p14:creationId xmlns:p14="http://schemas.microsoft.com/office/powerpoint/2010/main" val="382891761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dcc9600-9141-4805-9ece-ca4b623c9bee">
      <Terms xmlns="http://schemas.microsoft.com/office/infopath/2007/PartnerControls"/>
    </lcf76f155ced4ddcb4097134ff3c332f>
    <TaxCatchAll xmlns="d81df26c-82e3-4bde-b70e-d0894b4680c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1EA46D683FB64AA1CFB0732287CB83" ma:contentTypeVersion="15" ma:contentTypeDescription="Create a new document." ma:contentTypeScope="" ma:versionID="84a84c1b8b0c2c4e1a3e280e21e2a9aa">
  <xsd:schema xmlns:xsd="http://www.w3.org/2001/XMLSchema" xmlns:xs="http://www.w3.org/2001/XMLSchema" xmlns:p="http://schemas.microsoft.com/office/2006/metadata/properties" xmlns:ns2="2dcc9600-9141-4805-9ece-ca4b623c9bee" xmlns:ns3="d81df26c-82e3-4bde-b70e-d0894b4680c7" targetNamespace="http://schemas.microsoft.com/office/2006/metadata/properties" ma:root="true" ma:fieldsID="9b2343b4d71b10a131cdce7d7a151c06" ns2:_="" ns3:_="">
    <xsd:import namespace="2dcc9600-9141-4805-9ece-ca4b623c9bee"/>
    <xsd:import namespace="d81df26c-82e3-4bde-b70e-d0894b4680c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cc9600-9141-4805-9ece-ca4b623c9b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4e43608-0d29-4e74-b67a-ce2d1ce2931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81df26c-82e3-4bde-b70e-d0894b4680c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296207b-e14a-42ac-bf28-8805eafa9122}" ma:internalName="TaxCatchAll" ma:showField="CatchAllData" ma:web="d81df26c-82e3-4bde-b70e-d0894b4680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227C86-46B1-4614-A7B1-D3277541C352}">
  <ds:schemaRefs>
    <ds:schemaRef ds:uri="http://schemas.openxmlformats.org/package/2006/metadata/core-properties"/>
    <ds:schemaRef ds:uri="http://schemas.microsoft.com/office/2006/documentManagement/types"/>
    <ds:schemaRef ds:uri="http://purl.org/dc/dcmitype/"/>
    <ds:schemaRef ds:uri="http://purl.org/dc/elements/1.1/"/>
    <ds:schemaRef ds:uri="http://schemas.microsoft.com/office/infopath/2007/PartnerControls"/>
    <ds:schemaRef ds:uri="http://purl.org/dc/terms/"/>
    <ds:schemaRef ds:uri="d81df26c-82e3-4bde-b70e-d0894b4680c7"/>
    <ds:schemaRef ds:uri="http://www.w3.org/XML/1998/namespace"/>
    <ds:schemaRef ds:uri="2dcc9600-9141-4805-9ece-ca4b623c9bee"/>
    <ds:schemaRef ds:uri="http://schemas.microsoft.com/office/2006/metadata/properties"/>
  </ds:schemaRefs>
</ds:datastoreItem>
</file>

<file path=customXml/itemProps2.xml><?xml version="1.0" encoding="utf-8"?>
<ds:datastoreItem xmlns:ds="http://schemas.openxmlformats.org/officeDocument/2006/customXml" ds:itemID="{CB9A293D-6CD9-4220-9A61-BA39BD7851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cc9600-9141-4805-9ece-ca4b623c9bee"/>
    <ds:schemaRef ds:uri="d81df26c-82e3-4bde-b70e-d0894b4680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7B8900-58E2-4DCC-AF0E-37714EF1BF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5059</TotalTime>
  <Words>3210</Words>
  <Application>Microsoft Office PowerPoint</Application>
  <PresentationFormat>On-screen Show (4:3)</PresentationFormat>
  <Paragraphs>419</Paragraphs>
  <Slides>60</Slides>
  <Notes>60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Name of  Presentation Here</dc:title>
  <dc:creator>Microsoft Office User</dc:creator>
  <cp:lastModifiedBy>Jessica Horn</cp:lastModifiedBy>
  <cp:revision>222</cp:revision>
  <dcterms:created xsi:type="dcterms:W3CDTF">2013-06-03T12:38:33Z</dcterms:created>
  <dcterms:modified xsi:type="dcterms:W3CDTF">2022-07-29T17:41:39Z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0x010100051EA46D683FB64AA1CFB0732287CB83</vt:lpwstr>
  </property>
  <property fmtid="{D5CDD505-2E9C-101B-9397-08002B2CF9AE}" pid="3" name="MediaServiceImageTags">
    <vt:lpwstr/>
  </property>
</Properties>
</file>