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84" r:id="rId3"/>
    <p:sldId id="288" r:id="rId4"/>
    <p:sldId id="295" r:id="rId5"/>
    <p:sldId id="313" r:id="rId6"/>
    <p:sldId id="314" r:id="rId7"/>
    <p:sldId id="315" r:id="rId8"/>
    <p:sldId id="316" r:id="rId9"/>
    <p:sldId id="317" r:id="rId10"/>
    <p:sldId id="318" r:id="rId11"/>
    <p:sldId id="319" r:id="rId12"/>
    <p:sldId id="320" r:id="rId13"/>
    <p:sldId id="290" r:id="rId14"/>
    <p:sldId id="328" r:id="rId15"/>
    <p:sldId id="336" r:id="rId16"/>
    <p:sldId id="329" r:id="rId17"/>
    <p:sldId id="330" r:id="rId18"/>
    <p:sldId id="331" r:id="rId19"/>
    <p:sldId id="332" r:id="rId20"/>
    <p:sldId id="333" r:id="rId21"/>
    <p:sldId id="334" r:id="rId22"/>
    <p:sldId id="335" r:id="rId23"/>
    <p:sldId id="338" r:id="rId24"/>
    <p:sldId id="337" r:id="rId25"/>
    <p:sldId id="339" r:id="rId26"/>
    <p:sldId id="281" r:id="rId27"/>
    <p:sldId id="289" r:id="rId28"/>
  </p:sldIdLst>
  <p:sldSz cx="9144000" cy="6858000" type="screen4x3"/>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E0C"/>
    <a:srgbClr val="EEB111"/>
    <a:srgbClr val="FFC715"/>
    <a:srgbClr val="EFB111"/>
    <a:srgbClr val="E8A3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4" autoAdjust="0"/>
    <p:restoredTop sz="96327" autoAdjust="0"/>
  </p:normalViewPr>
  <p:slideViewPr>
    <p:cSldViewPr snapToGrid="0" snapToObjects="1">
      <p:cViewPr varScale="1">
        <p:scale>
          <a:sx n="123" d="100"/>
          <a:sy n="123" d="100"/>
        </p:scale>
        <p:origin x="85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504B5A-EDE8-6242-A1AA-E1890511D1B8}" type="datetimeFigureOut">
              <a:rPr lang="en-US" smtClean="0"/>
              <a:t>10/5/21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3EBDA1-6A26-A144-BAE0-B5DFBA247923}" type="slidenum">
              <a:rPr lang="en-US" smtClean="0"/>
              <a:t>‹#›</a:t>
            </a:fld>
            <a:endParaRPr lang="en-US" dirty="0"/>
          </a:p>
        </p:txBody>
      </p:sp>
    </p:spTree>
    <p:extLst>
      <p:ext uri="{BB962C8B-B14F-4D97-AF65-F5344CB8AC3E}">
        <p14:creationId xmlns:p14="http://schemas.microsoft.com/office/powerpoint/2010/main" val="20395279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4480491" y="6214912"/>
            <a:ext cx="4583113" cy="643088"/>
          </a:xfrm>
        </p:spPr>
        <p:txBody>
          <a:bodyPr anchor="ctr">
            <a:normAutofit/>
          </a:bodyPr>
          <a:lstStyle>
            <a:lvl1pPr marL="0" indent="0" algn="r">
              <a:buNone/>
              <a:defRPr sz="1800">
                <a:latin typeface="Arial"/>
                <a:cs typeface="Arial"/>
              </a:defRPr>
            </a:lvl1pPr>
          </a:lstStyle>
          <a:p>
            <a:pPr lvl="0"/>
            <a:r>
              <a:rPr lang="en-US" dirty="0"/>
              <a:t>Department Title Here</a:t>
            </a:r>
          </a:p>
        </p:txBody>
      </p:sp>
    </p:spTree>
    <p:extLst>
      <p:ext uri="{BB962C8B-B14F-4D97-AF65-F5344CB8AC3E}">
        <p14:creationId xmlns:p14="http://schemas.microsoft.com/office/powerpoint/2010/main" val="14571466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a:t>Department Title Here</a:t>
            </a:r>
          </a:p>
        </p:txBody>
      </p:sp>
    </p:spTree>
    <p:extLst>
      <p:ext uri="{BB962C8B-B14F-4D97-AF65-F5344CB8AC3E}">
        <p14:creationId xmlns:p14="http://schemas.microsoft.com/office/powerpoint/2010/main" val="255304799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a:t>Department Title Here</a:t>
            </a:r>
          </a:p>
        </p:txBody>
      </p:sp>
    </p:spTree>
    <p:extLst>
      <p:ext uri="{BB962C8B-B14F-4D97-AF65-F5344CB8AC3E}">
        <p14:creationId xmlns:p14="http://schemas.microsoft.com/office/powerpoint/2010/main" val="199577157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a:t>Department Title Here</a:t>
            </a:r>
          </a:p>
        </p:txBody>
      </p:sp>
    </p:spTree>
    <p:extLst>
      <p:ext uri="{BB962C8B-B14F-4D97-AF65-F5344CB8AC3E}">
        <p14:creationId xmlns:p14="http://schemas.microsoft.com/office/powerpoint/2010/main" val="297094048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5E178-F02A-BD43-9B7B-6D5EF6454958}" type="datetimeFigureOut">
              <a:rPr lang="en-US" smtClean="0"/>
              <a:t>10/5/21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3D0FE8-4C0C-954D-8149-33131476FFF6}" type="slidenum">
              <a:rPr lang="en-US" smtClean="0"/>
              <a:t>‹#›</a:t>
            </a:fld>
            <a:endParaRPr lang="en-US" dirty="0"/>
          </a:p>
        </p:txBody>
      </p:sp>
    </p:spTree>
    <p:extLst>
      <p:ext uri="{BB962C8B-B14F-4D97-AF65-F5344CB8AC3E}">
        <p14:creationId xmlns:p14="http://schemas.microsoft.com/office/powerpoint/2010/main" val="183990979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a:t>Department Title Here</a:t>
            </a:r>
          </a:p>
        </p:txBody>
      </p:sp>
      <p:sp>
        <p:nvSpPr>
          <p:cNvPr id="15" name="Rectangle 14"/>
          <p:cNvSpPr/>
          <p:nvPr userDrawn="1"/>
        </p:nvSpPr>
        <p:spPr>
          <a:xfrm>
            <a:off x="2304412" y="3625258"/>
            <a:ext cx="6839586" cy="534849"/>
          </a:xfrm>
          <a:prstGeom prst="rect">
            <a:avLst/>
          </a:prstGeom>
          <a:solidFill>
            <a:schemeClr val="bg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ctrTitle"/>
          </p:nvPr>
        </p:nvSpPr>
        <p:spPr>
          <a:xfrm>
            <a:off x="2420104" y="2130425"/>
            <a:ext cx="6525245" cy="1470025"/>
          </a:xfrm>
        </p:spPr>
        <p:txBody>
          <a:bodyPr>
            <a:normAutofit/>
          </a:bodyPr>
          <a:lstStyle>
            <a:lvl1pPr algn="l">
              <a:lnSpc>
                <a:spcPct val="90000"/>
              </a:lnSpc>
              <a:defRPr sz="4000">
                <a:solidFill>
                  <a:srgbClr val="D59F0F"/>
                </a:solidFill>
              </a:defRPr>
            </a:lvl1pPr>
          </a:lstStyle>
          <a:p>
            <a:r>
              <a:rPr lang="en-US" dirty="0">
                <a:solidFill>
                  <a:srgbClr val="E8A311"/>
                </a:solidFill>
                <a:latin typeface="Arial"/>
                <a:cs typeface="Arial"/>
              </a:rPr>
              <a:t>Title of Presentation</a:t>
            </a:r>
            <a:br>
              <a:rPr lang="en-US" dirty="0">
                <a:solidFill>
                  <a:srgbClr val="E8A311"/>
                </a:solidFill>
                <a:latin typeface="Arial"/>
                <a:cs typeface="Arial"/>
              </a:rPr>
            </a:br>
            <a:r>
              <a:rPr lang="en-US" dirty="0">
                <a:solidFill>
                  <a:srgbClr val="E8A311"/>
                </a:solidFill>
                <a:latin typeface="Arial"/>
                <a:cs typeface="Arial"/>
              </a:rPr>
              <a:t>May Go Here</a:t>
            </a:r>
          </a:p>
        </p:txBody>
      </p:sp>
      <p:sp>
        <p:nvSpPr>
          <p:cNvPr id="18" name="Subtitle 2"/>
          <p:cNvSpPr txBox="1">
            <a:spLocks/>
          </p:cNvSpPr>
          <p:nvPr userDrawn="1"/>
        </p:nvSpPr>
        <p:spPr>
          <a:xfrm>
            <a:off x="2420104" y="3625258"/>
            <a:ext cx="6525245" cy="50651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baseline="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i="1" dirty="0"/>
              <a:t>March 4, 2014</a:t>
            </a:r>
          </a:p>
        </p:txBody>
      </p:sp>
      <p:sp>
        <p:nvSpPr>
          <p:cNvPr id="19" name="Subtitle 2"/>
          <p:cNvSpPr>
            <a:spLocks noGrp="1"/>
          </p:cNvSpPr>
          <p:nvPr>
            <p:ph type="subTitle" idx="1"/>
          </p:nvPr>
        </p:nvSpPr>
        <p:spPr>
          <a:xfrm>
            <a:off x="2420104" y="1762703"/>
            <a:ext cx="6525245" cy="506514"/>
          </a:xfrm>
        </p:spPr>
        <p:txBody>
          <a:bodyPr>
            <a:normAutofit/>
          </a:bodyPr>
          <a:lstStyle>
            <a:lvl1pPr marL="0" indent="0" algn="l">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latin typeface="Arial"/>
                <a:cs typeface="Arial"/>
              </a:rPr>
              <a:t>Department Name Presentation for</a:t>
            </a:r>
          </a:p>
        </p:txBody>
      </p:sp>
    </p:spTree>
    <p:extLst>
      <p:ext uri="{BB962C8B-B14F-4D97-AF65-F5344CB8AC3E}">
        <p14:creationId xmlns:p14="http://schemas.microsoft.com/office/powerpoint/2010/main" val="387257256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a:t>Department Title Here</a:t>
            </a:r>
          </a:p>
        </p:txBody>
      </p:sp>
    </p:spTree>
    <p:extLst>
      <p:ext uri="{BB962C8B-B14F-4D97-AF65-F5344CB8AC3E}">
        <p14:creationId xmlns:p14="http://schemas.microsoft.com/office/powerpoint/2010/main" val="273671722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a:t>Department Title Here</a:t>
            </a:r>
          </a:p>
        </p:txBody>
      </p:sp>
    </p:spTree>
    <p:extLst>
      <p:ext uri="{BB962C8B-B14F-4D97-AF65-F5344CB8AC3E}">
        <p14:creationId xmlns:p14="http://schemas.microsoft.com/office/powerpoint/2010/main" val="10524003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a:t>Department Title Here</a:t>
            </a:r>
          </a:p>
        </p:txBody>
      </p:sp>
    </p:spTree>
    <p:extLst>
      <p:ext uri="{BB962C8B-B14F-4D97-AF65-F5344CB8AC3E}">
        <p14:creationId xmlns:p14="http://schemas.microsoft.com/office/powerpoint/2010/main" val="316642045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a:t>Department Title Here</a:t>
            </a:r>
          </a:p>
        </p:txBody>
      </p:sp>
    </p:spTree>
    <p:extLst>
      <p:ext uri="{BB962C8B-B14F-4D97-AF65-F5344CB8AC3E}">
        <p14:creationId xmlns:p14="http://schemas.microsoft.com/office/powerpoint/2010/main" val="335081824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a:t>Department Title Here</a:t>
            </a:r>
          </a:p>
        </p:txBody>
      </p:sp>
    </p:spTree>
    <p:extLst>
      <p:ext uri="{BB962C8B-B14F-4D97-AF65-F5344CB8AC3E}">
        <p14:creationId xmlns:p14="http://schemas.microsoft.com/office/powerpoint/2010/main" val="114564670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a:t>Department Title Here</a:t>
            </a:r>
          </a:p>
        </p:txBody>
      </p:sp>
    </p:spTree>
    <p:extLst>
      <p:ext uri="{BB962C8B-B14F-4D97-AF65-F5344CB8AC3E}">
        <p14:creationId xmlns:p14="http://schemas.microsoft.com/office/powerpoint/2010/main" val="37565753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a:t>Department Title Here</a:t>
            </a:r>
          </a:p>
        </p:txBody>
      </p:sp>
    </p:spTree>
    <p:extLst>
      <p:ext uri="{BB962C8B-B14F-4D97-AF65-F5344CB8AC3E}">
        <p14:creationId xmlns:p14="http://schemas.microsoft.com/office/powerpoint/2010/main" val="280389246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5E178-F02A-BD43-9B7B-6D5EF6454958}" type="datetimeFigureOut">
              <a:rPr lang="en-US" smtClean="0"/>
              <a:t>10/5/21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D0FE8-4C0C-954D-8149-33131476FFF6}" type="slidenum">
              <a:rPr lang="en-US" smtClean="0"/>
              <a:t>‹#›</a:t>
            </a:fld>
            <a:endParaRPr lang="en-US" dirty="0"/>
          </a:p>
        </p:txBody>
      </p:sp>
      <p:sp>
        <p:nvSpPr>
          <p:cNvPr id="7" name="Rectangle 6"/>
          <p:cNvSpPr/>
          <p:nvPr userDrawn="1"/>
        </p:nvSpPr>
        <p:spPr>
          <a:xfrm>
            <a:off x="0" y="6209454"/>
            <a:ext cx="9144000" cy="648546"/>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3999" cy="228600"/>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MillersvilleUniversity-K-NoTag.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57208" y="6393847"/>
            <a:ext cx="2433592" cy="332920"/>
          </a:xfrm>
          <a:prstGeom prst="rect">
            <a:avLst/>
          </a:prstGeom>
        </p:spPr>
      </p:pic>
      <p:pic>
        <p:nvPicPr>
          <p:cNvPr id="12" name="Picture 11" descr="best-colleges-regional-universities-north_OUTLINES.png"/>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2751820" y="6319696"/>
            <a:ext cx="420014" cy="443101"/>
          </a:xfrm>
          <a:prstGeom prst="rect">
            <a:avLst/>
          </a:prstGeom>
        </p:spPr>
      </p:pic>
    </p:spTree>
    <p:extLst>
      <p:ext uri="{BB962C8B-B14F-4D97-AF65-F5344CB8AC3E}">
        <p14:creationId xmlns:p14="http://schemas.microsoft.com/office/powerpoint/2010/main" val="23567732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ransition spd="slow">
    <p:wipe/>
  </p:transition>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mailto:degreeaudit@millersville.edu"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max.millersville.edu/ssomanager/c/SSB?pkg=https://millersville.edu/roacademicprogramrequest" TargetMode="External"/><Relationship Id="rId2" Type="http://schemas.openxmlformats.org/officeDocument/2006/relationships/hyperlink" Target="https://www.millersville.edu/registrar/degreeaudit/exceptions.php" TargetMode="External"/><Relationship Id="rId1" Type="http://schemas.openxmlformats.org/officeDocument/2006/relationships/slideLayout" Target="../slideLayouts/slideLayout13.xml"/><Relationship Id="rId6" Type="http://schemas.openxmlformats.org/officeDocument/2006/relationships/hyperlink" Target="https://www.millersville.edu/forms/" TargetMode="External"/><Relationship Id="rId5" Type="http://schemas.openxmlformats.org/officeDocument/2006/relationships/hyperlink" Target="https://max.millersville.edu/ssomanager/c/SSB?pkg=https://millersville.edu/coursewithdrawrequest" TargetMode="External"/><Relationship Id="rId4" Type="http://schemas.openxmlformats.org/officeDocument/2006/relationships/hyperlink" Target="https://max.millersville.edu/ssomanager/c/SSB?pkg=https://millersville.edu/rogradapp"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mailto:degreeaudit@millersville.edu" TargetMode="External"/><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29670"/>
            <a:ext cx="9144000" cy="5976168"/>
          </a:xfrm>
          <a:prstGeom prst="rect">
            <a:avLst/>
          </a:prstGeom>
        </p:spPr>
      </p:pic>
      <p:sp>
        <p:nvSpPr>
          <p:cNvPr id="69" name="Text Placeholder 68"/>
          <p:cNvSpPr>
            <a:spLocks noGrp="1"/>
          </p:cNvSpPr>
          <p:nvPr>
            <p:ph type="body" sz="quarter" idx="10"/>
          </p:nvPr>
        </p:nvSpPr>
        <p:spPr/>
        <p:txBody>
          <a:bodyPr/>
          <a:lstStyle/>
          <a:p>
            <a:r>
              <a:rPr lang="en-US" dirty="0"/>
              <a:t>Registrar’s Office</a:t>
            </a:r>
          </a:p>
        </p:txBody>
      </p:sp>
      <p:sp>
        <p:nvSpPr>
          <p:cNvPr id="70" name="Rectangle 69"/>
          <p:cNvSpPr/>
          <p:nvPr/>
        </p:nvSpPr>
        <p:spPr>
          <a:xfrm>
            <a:off x="2304413" y="1571996"/>
            <a:ext cx="6997489" cy="2512539"/>
          </a:xfrm>
          <a:prstGeom prst="rect">
            <a:avLst/>
          </a:prstGeom>
          <a:solidFill>
            <a:schemeClr val="bg1">
              <a:alpha val="88000"/>
            </a:schemeClr>
          </a:solidFill>
          <a:ln>
            <a:solidFill>
              <a:srgbClr val="EFB1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Title 1"/>
          <p:cNvSpPr txBox="1">
            <a:spLocks/>
          </p:cNvSpPr>
          <p:nvPr/>
        </p:nvSpPr>
        <p:spPr>
          <a:xfrm>
            <a:off x="2420104" y="2173422"/>
            <a:ext cx="6525245" cy="1470025"/>
          </a:xfrm>
          <a:prstGeom prst="rect">
            <a:avLst/>
          </a:prstGeom>
          <a:effectLst/>
        </p:spPr>
        <p:txBody>
          <a:bodyPr>
            <a:norm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3500" b="1" dirty="0">
                <a:solidFill>
                  <a:schemeClr val="tx1"/>
                </a:solidFill>
              </a:rPr>
              <a:t>NUTS AND BOLTS OF DEGREE AUDITS</a:t>
            </a:r>
          </a:p>
        </p:txBody>
      </p:sp>
      <p:sp>
        <p:nvSpPr>
          <p:cNvPr id="72" name="Subtitle 2"/>
          <p:cNvSpPr txBox="1">
            <a:spLocks/>
          </p:cNvSpPr>
          <p:nvPr/>
        </p:nvSpPr>
        <p:spPr>
          <a:xfrm>
            <a:off x="2420104" y="1762703"/>
            <a:ext cx="6525245" cy="506514"/>
          </a:xfrm>
          <a:prstGeom prst="rect">
            <a:avLst/>
          </a:prstGeom>
        </p:spPr>
        <p:txBody>
          <a:bodyPr>
            <a:normAutofit/>
          </a:bodyPr>
          <a:lstStyle>
            <a:lvl1pPr marL="0" indent="0" algn="l" defTabSz="457200" rtl="0" eaLnBrk="1" latinLnBrk="0" hangingPunct="1">
              <a:spcBef>
                <a:spcPct val="20000"/>
              </a:spcBef>
              <a:buFont typeface="Arial"/>
              <a:buNone/>
              <a:defRPr sz="2000" kern="1200" baseline="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solidFill>
                  <a:srgbClr val="7F7F7F"/>
                </a:solidFill>
              </a:rPr>
              <a:t>Presentation for AHSS Advisor Workshop</a:t>
            </a:r>
          </a:p>
        </p:txBody>
      </p:sp>
      <p:sp>
        <p:nvSpPr>
          <p:cNvPr id="73" name="Subtitle 2"/>
          <p:cNvSpPr txBox="1">
            <a:spLocks/>
          </p:cNvSpPr>
          <p:nvPr/>
        </p:nvSpPr>
        <p:spPr>
          <a:xfrm>
            <a:off x="2420104" y="3487960"/>
            <a:ext cx="6525245" cy="50651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baseline="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i="1" dirty="0">
                <a:solidFill>
                  <a:schemeClr val="tx1">
                    <a:lumMod val="50000"/>
                    <a:lumOff val="50000"/>
                  </a:schemeClr>
                </a:solidFill>
              </a:rPr>
              <a:t>October 5, 2021</a:t>
            </a:r>
          </a:p>
        </p:txBody>
      </p:sp>
    </p:spTree>
    <p:extLst>
      <p:ext uri="{BB962C8B-B14F-4D97-AF65-F5344CB8AC3E}">
        <p14:creationId xmlns:p14="http://schemas.microsoft.com/office/powerpoint/2010/main" val="38872471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Registrar’s Office</a:t>
            </a:r>
          </a:p>
        </p:txBody>
      </p:sp>
      <p:sp>
        <p:nvSpPr>
          <p:cNvPr id="33" name="Title 1"/>
          <p:cNvSpPr txBox="1">
            <a:spLocks/>
          </p:cNvSpPr>
          <p:nvPr/>
        </p:nvSpPr>
        <p:spPr>
          <a:xfrm>
            <a:off x="1841074" y="342188"/>
            <a:ext cx="6465488" cy="1143000"/>
          </a:xfrm>
          <a:prstGeom prst="rect">
            <a:avLst/>
          </a:prstGeom>
        </p:spPr>
        <p:txBody>
          <a:bodyP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b="1" dirty="0">
                <a:solidFill>
                  <a:srgbClr val="EFB111"/>
                </a:solidFill>
              </a:rPr>
              <a:t>What-If Audits</a:t>
            </a:r>
          </a:p>
          <a:p>
            <a:r>
              <a:rPr lang="en-US" sz="1400" b="1" dirty="0">
                <a:solidFill>
                  <a:srgbClr val="EFB111"/>
                </a:solidFill>
              </a:rPr>
              <a:t>Allows a student or advisor to run a scenario of changing major, adding minor, adding or removing option, </a:t>
            </a:r>
            <a:r>
              <a:rPr lang="en-US" sz="1400" b="1" dirty="0" err="1">
                <a:solidFill>
                  <a:srgbClr val="EFB111"/>
                </a:solidFill>
              </a:rPr>
              <a:t>etc</a:t>
            </a:r>
            <a:r>
              <a:rPr lang="en-US" sz="1400" b="1" dirty="0">
                <a:solidFill>
                  <a:srgbClr val="EFB111"/>
                </a:solidFill>
              </a:rPr>
              <a:t> against their current course work.</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772034" y="1441166"/>
            <a:ext cx="5943600" cy="3681095"/>
          </a:xfrm>
          <a:prstGeom prst="rect">
            <a:avLst/>
          </a:prstGeom>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12495081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Registrar’s Office</a:t>
            </a:r>
          </a:p>
        </p:txBody>
      </p:sp>
      <p:sp>
        <p:nvSpPr>
          <p:cNvPr id="33" name="Title 1"/>
          <p:cNvSpPr txBox="1">
            <a:spLocks/>
          </p:cNvSpPr>
          <p:nvPr/>
        </p:nvSpPr>
        <p:spPr>
          <a:xfrm>
            <a:off x="1841074" y="342188"/>
            <a:ext cx="6465488" cy="1143000"/>
          </a:xfrm>
          <a:prstGeom prst="rect">
            <a:avLst/>
          </a:prstGeom>
        </p:spPr>
        <p:txBody>
          <a:bodyP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b="1" dirty="0">
                <a:solidFill>
                  <a:srgbClr val="EFB111"/>
                </a:solidFill>
              </a:rPr>
              <a:t>Look Ahead</a:t>
            </a:r>
          </a:p>
          <a:p>
            <a:r>
              <a:rPr lang="en-US" sz="1400" b="1" dirty="0">
                <a:solidFill>
                  <a:srgbClr val="EFB111"/>
                </a:solidFill>
              </a:rPr>
              <a:t>Allows students or advisors to manually type in planned courses to see how they will fall on the degree audit to the requirements.</a:t>
            </a: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055549" y="1558830"/>
            <a:ext cx="6965395" cy="3320015"/>
          </a:xfrm>
          <a:prstGeom prst="rect">
            <a:avLst/>
          </a:prstGeom>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205343536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Registrar’s Office</a:t>
            </a:r>
          </a:p>
        </p:txBody>
      </p:sp>
      <p:sp>
        <p:nvSpPr>
          <p:cNvPr id="33" name="Title 1"/>
          <p:cNvSpPr txBox="1">
            <a:spLocks/>
          </p:cNvSpPr>
          <p:nvPr/>
        </p:nvSpPr>
        <p:spPr>
          <a:xfrm>
            <a:off x="1841074" y="342188"/>
            <a:ext cx="6465488" cy="1149082"/>
          </a:xfrm>
          <a:prstGeom prst="rect">
            <a:avLst/>
          </a:prstGeom>
        </p:spPr>
        <p:txBody>
          <a:bodyPr>
            <a:normAutofit fontScale="85000" lnSpcReduction="10000"/>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b="1" dirty="0">
                <a:solidFill>
                  <a:srgbClr val="EFB111"/>
                </a:solidFill>
              </a:rPr>
              <a:t>GPA Calculators</a:t>
            </a:r>
          </a:p>
          <a:p>
            <a:r>
              <a:rPr lang="en-US" sz="2000" b="1" dirty="0">
                <a:solidFill>
                  <a:srgbClr val="EFB111"/>
                </a:solidFill>
              </a:rPr>
              <a:t>Realistic goal-setting, mapping of personal aspirations, path for achieving honors or avoiding probation. USE WITH CAUTION. REPEATS ARE NOT CONSIDERED.</a:t>
            </a: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579453" y="3307891"/>
            <a:ext cx="5453132" cy="994085"/>
          </a:xfrm>
          <a:prstGeom prst="rect">
            <a:avLst/>
          </a:prstGeom>
          <a:ln cmpd="sng">
            <a:solidFill>
              <a:schemeClr val="tx1"/>
            </a:solidFill>
          </a:ln>
          <a:effectLst>
            <a:outerShdw blurRad="50800" dist="101600" dir="2700000" algn="tl" rotWithShape="0">
              <a:prstClr val="black">
                <a:alpha val="40000"/>
              </a:prstClr>
            </a:outerShdw>
          </a:effectLst>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579452" y="1793878"/>
            <a:ext cx="3446364" cy="1023746"/>
          </a:xfrm>
          <a:prstGeom prst="rect">
            <a:avLst/>
          </a:prstGeom>
          <a:ln cmpd="sng">
            <a:solidFill>
              <a:schemeClr val="tx1"/>
            </a:solidFill>
          </a:ln>
          <a:effectLst>
            <a:outerShdw blurRad="50800" dist="101600" dir="2700000" algn="tl" rotWithShape="0">
              <a:prstClr val="black">
                <a:alpha val="40000"/>
              </a:prstClr>
            </a:outerShdw>
          </a:effectLst>
        </p:spPr>
      </p:pic>
      <p:sp>
        <p:nvSpPr>
          <p:cNvPr id="2" name="TextBox 1"/>
          <p:cNvSpPr txBox="1"/>
          <p:nvPr/>
        </p:nvSpPr>
        <p:spPr>
          <a:xfrm>
            <a:off x="481260" y="1472860"/>
            <a:ext cx="2826535" cy="369332"/>
          </a:xfrm>
          <a:prstGeom prst="rect">
            <a:avLst/>
          </a:prstGeom>
          <a:noFill/>
        </p:spPr>
        <p:txBody>
          <a:bodyPr wrap="square" rtlCol="0">
            <a:spAutoFit/>
          </a:bodyPr>
          <a:lstStyle/>
          <a:p>
            <a:r>
              <a:rPr lang="en-US" dirty="0"/>
              <a:t>Graduation Calculator</a:t>
            </a:r>
          </a:p>
        </p:txBody>
      </p:sp>
      <p:pic>
        <p:nvPicPr>
          <p:cNvPr id="10" name="Picture 9"/>
          <p:cNvPicPr/>
          <p:nvPr/>
        </p:nvPicPr>
        <p:blipFill>
          <a:blip r:embed="rId4"/>
          <a:stretch>
            <a:fillRect/>
          </a:stretch>
        </p:blipFill>
        <p:spPr>
          <a:xfrm>
            <a:off x="4173101" y="1793878"/>
            <a:ext cx="4713148" cy="927116"/>
          </a:xfrm>
          <a:prstGeom prst="rect">
            <a:avLst/>
          </a:prstGeom>
          <a:ln cmpd="sng">
            <a:solidFill>
              <a:schemeClr val="tx1"/>
            </a:solidFill>
          </a:ln>
          <a:effectLst>
            <a:outerShdw blurRad="50800" dist="101600" dir="2700000" algn="tl" rotWithShape="0">
              <a:prstClr val="black">
                <a:alpha val="40000"/>
              </a:prstClr>
            </a:outerShdw>
          </a:effectLst>
        </p:spPr>
      </p:pic>
      <p:sp>
        <p:nvSpPr>
          <p:cNvPr id="11" name="TextBox 10"/>
          <p:cNvSpPr txBox="1"/>
          <p:nvPr/>
        </p:nvSpPr>
        <p:spPr>
          <a:xfrm>
            <a:off x="579451" y="2981517"/>
            <a:ext cx="2826535" cy="369332"/>
          </a:xfrm>
          <a:prstGeom prst="rect">
            <a:avLst/>
          </a:prstGeom>
          <a:noFill/>
        </p:spPr>
        <p:txBody>
          <a:bodyPr wrap="square" rtlCol="0">
            <a:spAutoFit/>
          </a:bodyPr>
          <a:lstStyle/>
          <a:p>
            <a:r>
              <a:rPr lang="en-US" dirty="0"/>
              <a:t>Term Calculator</a:t>
            </a:r>
          </a:p>
        </p:txBody>
      </p:sp>
      <p:sp>
        <p:nvSpPr>
          <p:cNvPr id="12" name="TextBox 11"/>
          <p:cNvSpPr txBox="1"/>
          <p:nvPr/>
        </p:nvSpPr>
        <p:spPr>
          <a:xfrm>
            <a:off x="579453" y="4441081"/>
            <a:ext cx="2826535" cy="369332"/>
          </a:xfrm>
          <a:prstGeom prst="rect">
            <a:avLst/>
          </a:prstGeom>
          <a:noFill/>
        </p:spPr>
        <p:txBody>
          <a:bodyPr wrap="square" rtlCol="0">
            <a:spAutoFit/>
          </a:bodyPr>
          <a:lstStyle/>
          <a:p>
            <a:r>
              <a:rPr lang="en-US" dirty="0"/>
              <a:t>Advice Calculator</a:t>
            </a:r>
          </a:p>
        </p:txBody>
      </p:sp>
      <p:pic>
        <p:nvPicPr>
          <p:cNvPr id="13" name="Picture 12"/>
          <p:cNvPicPr/>
          <p:nvPr/>
        </p:nvPicPr>
        <p:blipFill>
          <a:blip r:embed="rId5">
            <a:extLst>
              <a:ext uri="{28A0092B-C50C-407E-A947-70E740481C1C}">
                <a14:useLocalDpi xmlns:a14="http://schemas.microsoft.com/office/drawing/2010/main" val="0"/>
              </a:ext>
            </a:extLst>
          </a:blip>
          <a:stretch>
            <a:fillRect/>
          </a:stretch>
        </p:blipFill>
        <p:spPr>
          <a:xfrm>
            <a:off x="137588" y="4760956"/>
            <a:ext cx="4489643" cy="1197625"/>
          </a:xfrm>
          <a:prstGeom prst="rect">
            <a:avLst/>
          </a:prstGeom>
          <a:ln>
            <a:solidFill>
              <a:schemeClr val="tx1"/>
            </a:solidFill>
          </a:ln>
          <a:effectLst>
            <a:outerShdw blurRad="50800" dist="101600" dir="2700000" algn="tl" rotWithShape="0">
              <a:prstClr val="black">
                <a:alpha val="40000"/>
              </a:prstClr>
            </a:outerShdw>
          </a:effectLst>
        </p:spPr>
      </p:pic>
      <p:pic>
        <p:nvPicPr>
          <p:cNvPr id="14" name="Picture 13"/>
          <p:cNvPicPr/>
          <p:nvPr/>
        </p:nvPicPr>
        <p:blipFill>
          <a:blip r:embed="rId6">
            <a:extLst>
              <a:ext uri="{28A0092B-C50C-407E-A947-70E740481C1C}">
                <a14:useLocalDpi xmlns:a14="http://schemas.microsoft.com/office/drawing/2010/main" val="0"/>
              </a:ext>
            </a:extLst>
          </a:blip>
          <a:stretch>
            <a:fillRect/>
          </a:stretch>
        </p:blipFill>
        <p:spPr>
          <a:xfrm>
            <a:off x="3853972" y="5237083"/>
            <a:ext cx="5155007" cy="977829"/>
          </a:xfrm>
          <a:prstGeom prst="rect">
            <a:avLst/>
          </a:prstGeom>
          <a:ln>
            <a:solidFill>
              <a:schemeClr val="tx1"/>
            </a:solidFill>
          </a:ln>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63783323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6542"/>
            <a:ext cx="9143997" cy="59829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Title 1"/>
          <p:cNvSpPr txBox="1">
            <a:spLocks/>
          </p:cNvSpPr>
          <p:nvPr/>
        </p:nvSpPr>
        <p:spPr>
          <a:xfrm>
            <a:off x="0" y="2452060"/>
            <a:ext cx="9193820" cy="1470025"/>
          </a:xfrm>
          <a:prstGeom prst="rect">
            <a:avLst/>
          </a:prstGeom>
        </p:spPr>
        <p:txBody>
          <a:bodyPr vert="horz" lIns="91440" tIns="45720" rIns="91440" bIns="45720" rtlCol="0" anchor="ctr">
            <a:normAutofit/>
          </a:bodyPr>
          <a:lstStyle>
            <a:lvl1pPr algn="l" defTabSz="457200" rtl="0" eaLnBrk="1" latinLnBrk="0" hangingPunct="1">
              <a:lnSpc>
                <a:spcPct val="90000"/>
              </a:lnSpc>
              <a:spcBef>
                <a:spcPct val="0"/>
              </a:spcBef>
              <a:buNone/>
              <a:defRPr sz="4000" kern="1200">
                <a:solidFill>
                  <a:srgbClr val="D59F0F"/>
                </a:solidFill>
                <a:latin typeface="+mj-lt"/>
                <a:ea typeface="+mj-ea"/>
                <a:cs typeface="+mj-cs"/>
              </a:defRPr>
            </a:lvl1pPr>
          </a:lstStyle>
          <a:p>
            <a:pPr algn="ctr">
              <a:lnSpc>
                <a:spcPct val="120000"/>
              </a:lnSpc>
            </a:pPr>
            <a:r>
              <a:rPr lang="en-US" sz="3600" b="1" dirty="0">
                <a:solidFill>
                  <a:schemeClr val="bg1"/>
                </a:solidFill>
                <a:latin typeface="Arial"/>
                <a:cs typeface="Arial"/>
              </a:rPr>
              <a:t>COMMON QUESTIONS</a:t>
            </a:r>
            <a:endParaRPr lang="en-US" sz="3600" dirty="0">
              <a:solidFill>
                <a:schemeClr val="bg1"/>
              </a:solidFill>
              <a:latin typeface="Arial"/>
              <a:cs typeface="Arial"/>
            </a:endParaRPr>
          </a:p>
        </p:txBody>
      </p:sp>
      <p:cxnSp>
        <p:nvCxnSpPr>
          <p:cNvPr id="3" name="Straight Connector 2"/>
          <p:cNvCxnSpPr/>
          <p:nvPr/>
        </p:nvCxnSpPr>
        <p:spPr>
          <a:xfrm>
            <a:off x="0" y="2780450"/>
            <a:ext cx="9144000" cy="0"/>
          </a:xfrm>
          <a:prstGeom prst="line">
            <a:avLst/>
          </a:prstGeom>
          <a:ln w="12700" cmpd="sng">
            <a:solidFill>
              <a:srgbClr val="EFB11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0" y="3732903"/>
            <a:ext cx="9144000" cy="0"/>
          </a:xfrm>
          <a:prstGeom prst="line">
            <a:avLst/>
          </a:prstGeom>
          <a:ln w="12700" cmpd="sng">
            <a:solidFill>
              <a:srgbClr val="EF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024141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2584B7-D10F-4CA7-9023-CEB6650C936E}"/>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a:t>Why is this (G1, G2, G3) course not being applied in Gen Ed?</a:t>
            </a:r>
          </a:p>
        </p:txBody>
      </p:sp>
      <p:sp>
        <p:nvSpPr>
          <p:cNvPr id="6" name="Content Placeholder 5">
            <a:extLst>
              <a:ext uri="{FF2B5EF4-FFF2-40B4-BE49-F238E27FC236}">
                <a16:creationId xmlns:a16="http://schemas.microsoft.com/office/drawing/2014/main" id="{9A3EAA16-6F97-4ADD-B40A-27FE72241F2F}"/>
              </a:ext>
            </a:extLst>
          </p:cNvPr>
          <p:cNvSpPr>
            <a:spLocks noGrp="1"/>
          </p:cNvSpPr>
          <p:nvPr>
            <p:ph type="body" idx="1"/>
          </p:nvPr>
        </p:nvSpPr>
        <p:spPr>
          <a:xfrm>
            <a:off x="457200" y="1600200"/>
            <a:ext cx="8229600" cy="4525963"/>
          </a:xfrm>
        </p:spPr>
        <p:txBody>
          <a:bodyPr>
            <a:normAutofit/>
          </a:bodyPr>
          <a:lstStyle/>
          <a:p>
            <a:pPr>
              <a:lnSpc>
                <a:spcPct val="90000"/>
              </a:lnSpc>
            </a:pPr>
            <a:r>
              <a:rPr lang="en-US" sz="2500"/>
              <a:t>Students cannot take courses from their major department in the Gen Ed Liberal Arts Core.</a:t>
            </a:r>
          </a:p>
          <a:p>
            <a:pPr>
              <a:lnSpc>
                <a:spcPct val="90000"/>
              </a:lnSpc>
            </a:pPr>
            <a:r>
              <a:rPr lang="en-US" sz="2500"/>
              <a:t>Students cannot take more than two (2) classes from the same department in Gen Ed Liberal Arts Core. i.e. not all courses may be from the same department</a:t>
            </a:r>
          </a:p>
          <a:p>
            <a:pPr lvl="1">
              <a:lnSpc>
                <a:spcPct val="90000"/>
              </a:lnSpc>
            </a:pPr>
            <a:r>
              <a:rPr lang="en-US" sz="2500"/>
              <a:t>COMM/THEA is one department</a:t>
            </a:r>
          </a:p>
          <a:p>
            <a:pPr lvl="1">
              <a:lnSpc>
                <a:spcPct val="90000"/>
              </a:lnSpc>
            </a:pPr>
            <a:r>
              <a:rPr lang="en-US" sz="2500"/>
              <a:t>SOCY/ANTH is one department</a:t>
            </a:r>
          </a:p>
          <a:p>
            <a:pPr lvl="1">
              <a:lnSpc>
                <a:spcPct val="90000"/>
              </a:lnSpc>
            </a:pPr>
            <a:r>
              <a:rPr lang="en-US" sz="2500"/>
              <a:t>FREN/GERM/SPAN/JAPN/HUMN is one department</a:t>
            </a:r>
          </a:p>
          <a:p>
            <a:pPr lvl="1">
              <a:lnSpc>
                <a:spcPct val="90000"/>
              </a:lnSpc>
            </a:pPr>
            <a:r>
              <a:rPr lang="en-US" sz="2500"/>
              <a:t>GEOG can be G2 or G3, no more than 2 GEOG courses may be used</a:t>
            </a:r>
          </a:p>
        </p:txBody>
      </p:sp>
    </p:spTree>
    <p:extLst>
      <p:ext uri="{BB962C8B-B14F-4D97-AF65-F5344CB8AC3E}">
        <p14:creationId xmlns:p14="http://schemas.microsoft.com/office/powerpoint/2010/main" val="152833225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2584B7-D10F-4CA7-9023-CEB6650C936E}"/>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dirty="0"/>
              <a:t>What can “Share”?</a:t>
            </a:r>
          </a:p>
        </p:txBody>
      </p:sp>
      <p:sp>
        <p:nvSpPr>
          <p:cNvPr id="6" name="Content Placeholder 5">
            <a:extLst>
              <a:ext uri="{FF2B5EF4-FFF2-40B4-BE49-F238E27FC236}">
                <a16:creationId xmlns:a16="http://schemas.microsoft.com/office/drawing/2014/main" id="{9A3EAA16-6F97-4ADD-B40A-27FE72241F2F}"/>
              </a:ext>
            </a:extLst>
          </p:cNvPr>
          <p:cNvSpPr>
            <a:spLocks noGrp="1"/>
          </p:cNvSpPr>
          <p:nvPr>
            <p:ph type="body" idx="1"/>
          </p:nvPr>
        </p:nvSpPr>
        <p:spPr>
          <a:xfrm>
            <a:off x="457200" y="1600200"/>
            <a:ext cx="8229600" cy="4525963"/>
          </a:xfrm>
        </p:spPr>
        <p:txBody>
          <a:bodyPr>
            <a:normAutofit/>
          </a:bodyPr>
          <a:lstStyle/>
          <a:p>
            <a:pPr>
              <a:lnSpc>
                <a:spcPct val="90000"/>
              </a:lnSpc>
            </a:pPr>
            <a:r>
              <a:rPr lang="en-US" sz="2500" dirty="0"/>
              <a:t>1 Class between Major and Minor</a:t>
            </a:r>
          </a:p>
          <a:p>
            <a:pPr>
              <a:lnSpc>
                <a:spcPct val="90000"/>
              </a:lnSpc>
            </a:pPr>
            <a:r>
              <a:rPr lang="en-US" sz="2500" dirty="0"/>
              <a:t>Required related is not part of the major, those classes WILL share with Gen Ed requirements</a:t>
            </a:r>
          </a:p>
          <a:p>
            <a:pPr>
              <a:lnSpc>
                <a:spcPct val="90000"/>
              </a:lnSpc>
            </a:pPr>
            <a:r>
              <a:rPr lang="en-US" sz="2500" dirty="0"/>
              <a:t>Dual majors or dual degree may share as much as applies to the requirements of each. Whichever major is primary is how Gen Ed will be enforced (i.e. if primary major is ART, art classes may not be used in Gen Ed</a:t>
            </a:r>
          </a:p>
          <a:p>
            <a:pPr>
              <a:lnSpc>
                <a:spcPct val="90000"/>
              </a:lnSpc>
            </a:pPr>
            <a:r>
              <a:rPr lang="en-US" sz="2500" dirty="0"/>
              <a:t>Dual majors with less than 150 credits receive ONE degree, but both majors. If a student completes 150+ credits with their dual major, they can be awarded both degrees (BSE and BFA for example).</a:t>
            </a:r>
          </a:p>
        </p:txBody>
      </p:sp>
    </p:spTree>
    <p:extLst>
      <p:ext uri="{BB962C8B-B14F-4D97-AF65-F5344CB8AC3E}">
        <p14:creationId xmlns:p14="http://schemas.microsoft.com/office/powerpoint/2010/main" val="241178318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02CC-48AD-49EE-80E5-61A4ADD6B8A4}"/>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a:t>Why is a course falling to “Insufficient”?</a:t>
            </a:r>
          </a:p>
        </p:txBody>
      </p:sp>
      <p:sp>
        <p:nvSpPr>
          <p:cNvPr id="3" name="Content Placeholder 2">
            <a:extLst>
              <a:ext uri="{FF2B5EF4-FFF2-40B4-BE49-F238E27FC236}">
                <a16:creationId xmlns:a16="http://schemas.microsoft.com/office/drawing/2014/main" id="{4B5C5DAE-AA56-4D0E-9004-1C8BA58F4F9E}"/>
              </a:ext>
            </a:extLst>
          </p:cNvPr>
          <p:cNvSpPr>
            <a:spLocks noGrp="1"/>
          </p:cNvSpPr>
          <p:nvPr>
            <p:ph type="body" idx="1"/>
          </p:nvPr>
        </p:nvSpPr>
        <p:spPr>
          <a:xfrm>
            <a:off x="457200" y="1600200"/>
            <a:ext cx="8229600" cy="4525963"/>
          </a:xfrm>
        </p:spPr>
        <p:txBody>
          <a:bodyPr>
            <a:normAutofit/>
          </a:bodyPr>
          <a:lstStyle/>
          <a:p>
            <a:pPr>
              <a:lnSpc>
                <a:spcPct val="90000"/>
              </a:lnSpc>
            </a:pPr>
            <a:r>
              <a:rPr lang="en-US" sz="2700" dirty="0"/>
              <a:t>Withdrawn</a:t>
            </a:r>
          </a:p>
          <a:p>
            <a:pPr>
              <a:lnSpc>
                <a:spcPct val="90000"/>
              </a:lnSpc>
            </a:pPr>
            <a:r>
              <a:rPr lang="en-US" sz="2700" dirty="0"/>
              <a:t>Failed</a:t>
            </a:r>
          </a:p>
          <a:p>
            <a:pPr>
              <a:lnSpc>
                <a:spcPct val="90000"/>
              </a:lnSpc>
            </a:pPr>
            <a:r>
              <a:rPr lang="en-US" sz="2700" dirty="0"/>
              <a:t>BEING REPEATED. </a:t>
            </a:r>
          </a:p>
          <a:p>
            <a:pPr lvl="1">
              <a:lnSpc>
                <a:spcPct val="90000"/>
              </a:lnSpc>
            </a:pPr>
            <a:r>
              <a:rPr lang="en-US" sz="2700" dirty="0"/>
              <a:t>The audit will put the original course to insufficient as soon as the repeat is registered for.</a:t>
            </a:r>
          </a:p>
          <a:p>
            <a:pPr lvl="1">
              <a:lnSpc>
                <a:spcPct val="90000"/>
              </a:lnSpc>
            </a:pPr>
            <a:r>
              <a:rPr lang="en-US" sz="2700" dirty="0"/>
              <a:t>An ( E ) after a course indicates excluded</a:t>
            </a:r>
          </a:p>
          <a:p>
            <a:pPr lvl="1">
              <a:lnSpc>
                <a:spcPct val="90000"/>
              </a:lnSpc>
            </a:pPr>
            <a:r>
              <a:rPr lang="en-US" sz="2700" dirty="0"/>
              <a:t>An ( I ) after a course indicates included</a:t>
            </a:r>
          </a:p>
          <a:p>
            <a:pPr lvl="1">
              <a:lnSpc>
                <a:spcPct val="90000"/>
              </a:lnSpc>
            </a:pPr>
            <a:r>
              <a:rPr lang="en-US" sz="2700" dirty="0"/>
              <a:t>If the course has a passing grade, but no I or E, it is presently registered for.</a:t>
            </a:r>
          </a:p>
        </p:txBody>
      </p:sp>
    </p:spTree>
    <p:extLst>
      <p:ext uri="{BB962C8B-B14F-4D97-AF65-F5344CB8AC3E}">
        <p14:creationId xmlns:p14="http://schemas.microsoft.com/office/powerpoint/2010/main" val="111267337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02CC-48AD-49EE-80E5-61A4ADD6B8A4}"/>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dirty="0"/>
              <a:t>Do “Applied Credits” include in-progress and incomplete credits?</a:t>
            </a:r>
          </a:p>
        </p:txBody>
      </p:sp>
      <p:sp>
        <p:nvSpPr>
          <p:cNvPr id="3" name="Content Placeholder 2">
            <a:extLst>
              <a:ext uri="{FF2B5EF4-FFF2-40B4-BE49-F238E27FC236}">
                <a16:creationId xmlns:a16="http://schemas.microsoft.com/office/drawing/2014/main" id="{4B5C5DAE-AA56-4D0E-9004-1C8BA58F4F9E}"/>
              </a:ext>
            </a:extLst>
          </p:cNvPr>
          <p:cNvSpPr>
            <a:spLocks noGrp="1"/>
          </p:cNvSpPr>
          <p:nvPr>
            <p:ph type="body" idx="1"/>
          </p:nvPr>
        </p:nvSpPr>
        <p:spPr>
          <a:xfrm>
            <a:off x="457200" y="2295624"/>
            <a:ext cx="8138160" cy="3830539"/>
          </a:xfrm>
        </p:spPr>
        <p:txBody>
          <a:bodyPr>
            <a:normAutofit fontScale="92500" lnSpcReduction="10000"/>
          </a:bodyPr>
          <a:lstStyle/>
          <a:p>
            <a:pPr>
              <a:lnSpc>
                <a:spcPct val="90000"/>
              </a:lnSpc>
            </a:pPr>
            <a:r>
              <a:rPr lang="en-US" sz="2700" dirty="0"/>
              <a:t>Yes!</a:t>
            </a:r>
          </a:p>
          <a:p>
            <a:pPr>
              <a:lnSpc>
                <a:spcPct val="90000"/>
              </a:lnSpc>
            </a:pPr>
            <a:r>
              <a:rPr lang="en-US" sz="2700" dirty="0"/>
              <a:t>Applied credits in the yellow degree bar include all courses that are in-progress or incomplete. </a:t>
            </a:r>
          </a:p>
          <a:p>
            <a:pPr>
              <a:lnSpc>
                <a:spcPct val="90000"/>
              </a:lnSpc>
            </a:pPr>
            <a:r>
              <a:rPr lang="en-US" sz="2700" dirty="0"/>
              <a:t>MATH 090 (and other classes with “0” as first number) are NOT included here, but ARE included on transcript credits. This is because they are credit-bearing classes, but considered developmental and do not count toward a bachelor’s degree.</a:t>
            </a:r>
          </a:p>
          <a:p>
            <a:pPr>
              <a:lnSpc>
                <a:spcPct val="90000"/>
              </a:lnSpc>
            </a:pPr>
            <a:r>
              <a:rPr lang="en-US" sz="2700" dirty="0"/>
              <a:t>APPLIED CREDITS MUST EQUAL 120. </a:t>
            </a:r>
          </a:p>
          <a:p>
            <a:pPr lvl="1">
              <a:lnSpc>
                <a:spcPct val="90000"/>
              </a:lnSpc>
            </a:pPr>
            <a:r>
              <a:rPr lang="en-US" sz="2300" dirty="0"/>
              <a:t>I have never encountered the audit being incorrect, be careful with students “calculating” their own credits.</a:t>
            </a:r>
          </a:p>
        </p:txBody>
      </p:sp>
      <p:pic>
        <p:nvPicPr>
          <p:cNvPr id="5" name="Picture 4">
            <a:extLst>
              <a:ext uri="{FF2B5EF4-FFF2-40B4-BE49-F238E27FC236}">
                <a16:creationId xmlns:a16="http://schemas.microsoft.com/office/drawing/2014/main" id="{1AAB484F-40F0-4B5D-BD67-91C065AC92E6}"/>
              </a:ext>
            </a:extLst>
          </p:cNvPr>
          <p:cNvPicPr>
            <a:picLocks noChangeAspect="1"/>
          </p:cNvPicPr>
          <p:nvPr/>
        </p:nvPicPr>
        <p:blipFill>
          <a:blip r:embed="rId2"/>
          <a:stretch>
            <a:fillRect/>
          </a:stretch>
        </p:blipFill>
        <p:spPr>
          <a:xfrm>
            <a:off x="0" y="1340203"/>
            <a:ext cx="9144000" cy="955421"/>
          </a:xfrm>
          <a:prstGeom prst="rect">
            <a:avLst/>
          </a:prstGeom>
        </p:spPr>
      </p:pic>
    </p:spTree>
    <p:extLst>
      <p:ext uri="{BB962C8B-B14F-4D97-AF65-F5344CB8AC3E}">
        <p14:creationId xmlns:p14="http://schemas.microsoft.com/office/powerpoint/2010/main" val="144165305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02CC-48AD-49EE-80E5-61A4ADD6B8A4}"/>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dirty="0"/>
              <a:t>G2 – The most mysterious Gen Ed Requirement</a:t>
            </a:r>
          </a:p>
        </p:txBody>
      </p:sp>
      <p:sp>
        <p:nvSpPr>
          <p:cNvPr id="3" name="Content Placeholder 2">
            <a:extLst>
              <a:ext uri="{FF2B5EF4-FFF2-40B4-BE49-F238E27FC236}">
                <a16:creationId xmlns:a16="http://schemas.microsoft.com/office/drawing/2014/main" id="{4B5C5DAE-AA56-4D0E-9004-1C8BA58F4F9E}"/>
              </a:ext>
            </a:extLst>
          </p:cNvPr>
          <p:cNvSpPr>
            <a:spLocks noGrp="1"/>
          </p:cNvSpPr>
          <p:nvPr>
            <p:ph type="body" idx="1"/>
          </p:nvPr>
        </p:nvSpPr>
        <p:spPr>
          <a:xfrm>
            <a:off x="457200" y="1600200"/>
            <a:ext cx="8229600" cy="4525963"/>
          </a:xfrm>
        </p:spPr>
        <p:txBody>
          <a:bodyPr>
            <a:normAutofit/>
          </a:bodyPr>
          <a:lstStyle/>
          <a:p>
            <a:pPr>
              <a:lnSpc>
                <a:spcPct val="90000"/>
              </a:lnSpc>
            </a:pPr>
            <a:r>
              <a:rPr lang="en-US" sz="2700" dirty="0"/>
              <a:t>3 Classes and 9 credits are required in G2</a:t>
            </a:r>
          </a:p>
          <a:p>
            <a:pPr>
              <a:lnSpc>
                <a:spcPct val="90000"/>
              </a:lnSpc>
            </a:pPr>
            <a:r>
              <a:rPr lang="en-US" sz="2700" dirty="0"/>
              <a:t>Foundations for MATH is a separate requirement</a:t>
            </a:r>
          </a:p>
          <a:p>
            <a:pPr>
              <a:lnSpc>
                <a:spcPct val="90000"/>
              </a:lnSpc>
            </a:pPr>
            <a:r>
              <a:rPr lang="en-US" sz="2700" dirty="0"/>
              <a:t>2 Classes must be Natural Science (BIOL, CHEM, ESCI, PHYS, some GEOG)</a:t>
            </a:r>
          </a:p>
          <a:p>
            <a:pPr>
              <a:lnSpc>
                <a:spcPct val="90000"/>
              </a:lnSpc>
            </a:pPr>
            <a:r>
              <a:rPr lang="en-US" sz="2700" dirty="0"/>
              <a:t>1 Class must have a Lab component</a:t>
            </a:r>
          </a:p>
          <a:p>
            <a:pPr>
              <a:lnSpc>
                <a:spcPct val="90000"/>
              </a:lnSpc>
            </a:pPr>
            <a:r>
              <a:rPr lang="en-US" sz="2700" dirty="0"/>
              <a:t>When no courses have been taken:</a:t>
            </a:r>
          </a:p>
          <a:p>
            <a:pPr marL="0" indent="0">
              <a:lnSpc>
                <a:spcPct val="90000"/>
              </a:lnSpc>
              <a:buNone/>
            </a:pPr>
            <a:r>
              <a:rPr lang="en-US" sz="1800" i="1" dirty="0">
                <a:effectLst/>
                <a:latin typeface="Calibri" panose="020F0502020204030204" pitchFamily="34" charset="0"/>
                <a:ea typeface="Calibri" panose="020F0502020204030204" pitchFamily="34" charset="0"/>
              </a:rPr>
              <a:t>Still Needed:            </a:t>
            </a:r>
            <a:r>
              <a:rPr lang="en-US" sz="1800" i="1" dirty="0">
                <a:effectLst/>
                <a:highlight>
                  <a:srgbClr val="FFCE0C"/>
                </a:highlight>
                <a:latin typeface="Calibri" panose="020F0502020204030204" pitchFamily="34" charset="0"/>
                <a:ea typeface="Calibri" panose="020F0502020204030204" pitchFamily="34" charset="0"/>
              </a:rPr>
              <a:t>9 Credits and 3 Classes in @ @ with Attribute G2 </a:t>
            </a:r>
            <a:r>
              <a:rPr lang="en-US" sz="1800" i="1" dirty="0">
                <a:effectLst/>
                <a:latin typeface="Calibri" panose="020F0502020204030204" pitchFamily="34" charset="0"/>
                <a:ea typeface="Calibri" panose="020F0502020204030204" pitchFamily="34" charset="0"/>
              </a:rPr>
              <a:t>additionally you need a </a:t>
            </a:r>
            <a:r>
              <a:rPr lang="en-US" sz="1800" i="1" dirty="0">
                <a:effectLst/>
                <a:highlight>
                  <a:srgbClr val="FFCE0C"/>
                </a:highlight>
                <a:latin typeface="Calibri" panose="020F0502020204030204" pitchFamily="34" charset="0"/>
                <a:ea typeface="Calibri" panose="020F0502020204030204" pitchFamily="34" charset="0"/>
              </a:rPr>
              <a:t>minimum of 2 Classes from BIOL @, CHEM @, ESCI @ or PHYS @ </a:t>
            </a:r>
            <a:r>
              <a:rPr lang="en-US" sz="1800" i="1" dirty="0">
                <a:effectLst/>
                <a:latin typeface="Calibri" panose="020F0502020204030204" pitchFamily="34" charset="0"/>
                <a:ea typeface="Calibri" panose="020F0502020204030204" pitchFamily="34" charset="0"/>
              </a:rPr>
              <a:t> additionally you need a </a:t>
            </a:r>
            <a:r>
              <a:rPr lang="en-US" sz="1800" i="1" dirty="0">
                <a:effectLst/>
                <a:highlight>
                  <a:srgbClr val="FFCE0C"/>
                </a:highlight>
                <a:latin typeface="Calibri" panose="020F0502020204030204" pitchFamily="34" charset="0"/>
                <a:ea typeface="Calibri" panose="020F0502020204030204" pitchFamily="34" charset="0"/>
              </a:rPr>
              <a:t>minimum of 1 Class from @ @ with Attribute L</a:t>
            </a:r>
            <a:endParaRPr lang="en-US" sz="1800" dirty="0">
              <a:effectLst/>
              <a:highlight>
                <a:srgbClr val="FFCE0C"/>
              </a:highlight>
              <a:latin typeface="Calibri" panose="020F0502020204030204" pitchFamily="34" charset="0"/>
              <a:ea typeface="Calibri" panose="020F0502020204030204" pitchFamily="34" charset="0"/>
            </a:endParaRPr>
          </a:p>
          <a:p>
            <a:pPr>
              <a:lnSpc>
                <a:spcPct val="90000"/>
              </a:lnSpc>
            </a:pPr>
            <a:r>
              <a:rPr lang="en-US" sz="2700" dirty="0"/>
              <a:t>As a student completes the “additionally” statements those will go away</a:t>
            </a:r>
          </a:p>
        </p:txBody>
      </p:sp>
    </p:spTree>
    <p:extLst>
      <p:ext uri="{BB962C8B-B14F-4D97-AF65-F5344CB8AC3E}">
        <p14:creationId xmlns:p14="http://schemas.microsoft.com/office/powerpoint/2010/main" val="298168160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02CC-48AD-49EE-80E5-61A4ADD6B8A4}"/>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dirty="0"/>
              <a:t>G2 – Continued</a:t>
            </a:r>
          </a:p>
        </p:txBody>
      </p:sp>
      <p:sp>
        <p:nvSpPr>
          <p:cNvPr id="3" name="Content Placeholder 2">
            <a:extLst>
              <a:ext uri="{FF2B5EF4-FFF2-40B4-BE49-F238E27FC236}">
                <a16:creationId xmlns:a16="http://schemas.microsoft.com/office/drawing/2014/main" id="{4B5C5DAE-AA56-4D0E-9004-1C8BA58F4F9E}"/>
              </a:ext>
            </a:extLst>
          </p:cNvPr>
          <p:cNvSpPr>
            <a:spLocks noGrp="1"/>
          </p:cNvSpPr>
          <p:nvPr>
            <p:ph type="body" idx="1"/>
          </p:nvPr>
        </p:nvSpPr>
        <p:spPr>
          <a:xfrm>
            <a:off x="457200" y="1600200"/>
            <a:ext cx="8229600" cy="4525963"/>
          </a:xfrm>
        </p:spPr>
        <p:txBody>
          <a:bodyPr>
            <a:normAutofit/>
          </a:bodyPr>
          <a:lstStyle/>
          <a:p>
            <a:pPr>
              <a:spcBef>
                <a:spcPts val="0"/>
              </a:spcBef>
            </a:pPr>
            <a:r>
              <a:rPr lang="en-US" sz="1800" dirty="0">
                <a:effectLst/>
                <a:latin typeface="Calibri" panose="020F0502020204030204" pitchFamily="34" charset="0"/>
                <a:ea typeface="Calibri" panose="020F0502020204030204" pitchFamily="34" charset="0"/>
              </a:rPr>
              <a:t> For example if a student has taken or registered for BIOL 100 which is a Natural Science and a Lab, the audit will state:</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i="1" dirty="0">
                <a:effectLst/>
                <a:latin typeface="Calibri" panose="020F0502020204030204" pitchFamily="34" charset="0"/>
                <a:ea typeface="Calibri" panose="020F0502020204030204" pitchFamily="34" charset="0"/>
              </a:rPr>
              <a:t>Still Needed:            </a:t>
            </a:r>
            <a:r>
              <a:rPr lang="en-US" sz="1800" i="1" dirty="0">
                <a:effectLst/>
                <a:highlight>
                  <a:srgbClr val="FFCE0C"/>
                </a:highlight>
                <a:latin typeface="Calibri" panose="020F0502020204030204" pitchFamily="34" charset="0"/>
                <a:ea typeface="Calibri" panose="020F0502020204030204" pitchFamily="34" charset="0"/>
              </a:rPr>
              <a:t>6 Credits and 2 Classes in @ @ with Attribute G2  </a:t>
            </a:r>
            <a:r>
              <a:rPr lang="en-US" sz="1800" i="1" dirty="0">
                <a:effectLst/>
                <a:latin typeface="Calibri" panose="020F0502020204030204" pitchFamily="34" charset="0"/>
                <a:ea typeface="Calibri" panose="020F0502020204030204" pitchFamily="34" charset="0"/>
              </a:rPr>
              <a:t>additionally you need a minimum of </a:t>
            </a:r>
            <a:r>
              <a:rPr lang="en-US" sz="1800" i="1" dirty="0">
                <a:effectLst/>
                <a:highlight>
                  <a:srgbClr val="FFCE0C"/>
                </a:highlight>
                <a:latin typeface="Calibri" panose="020F0502020204030204" pitchFamily="34" charset="0"/>
                <a:ea typeface="Calibri" panose="020F0502020204030204" pitchFamily="34" charset="0"/>
              </a:rPr>
              <a:t>1 Class from BIOL @ or CHEM @ or ESCI @ or PHYS @  </a:t>
            </a:r>
            <a:endParaRPr lang="en-US" sz="1800" dirty="0">
              <a:effectLst/>
              <a:highlight>
                <a:srgbClr val="FFCE0C"/>
              </a:highligh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a:spcBef>
                <a:spcPts val="0"/>
              </a:spcBef>
            </a:pPr>
            <a:r>
              <a:rPr lang="en-US" sz="1800" dirty="0">
                <a:effectLst/>
                <a:latin typeface="Calibri" panose="020F0502020204030204" pitchFamily="34" charset="0"/>
                <a:ea typeface="Calibri" panose="020F0502020204030204" pitchFamily="34" charset="0"/>
              </a:rPr>
              <a:t>The audit removes the lab and 1 of the natural sciences from the advice since it’s already been taken.</a:t>
            </a:r>
          </a:p>
          <a:p>
            <a:pPr>
              <a:spcBef>
                <a:spcPts val="0"/>
              </a:spcBef>
            </a:pPr>
            <a:endParaRPr lang="en-US" sz="1800" dirty="0">
              <a:latin typeface="Calibri" panose="020F0502020204030204" pitchFamily="34" charset="0"/>
            </a:endParaRPr>
          </a:p>
          <a:p>
            <a:pPr marR="0">
              <a:spcBef>
                <a:spcPts val="0"/>
              </a:spcBef>
              <a:spcAft>
                <a:spcPts val="0"/>
              </a:spcAft>
            </a:pPr>
            <a:r>
              <a:rPr lang="en-US" sz="1800" dirty="0">
                <a:latin typeface="Calibri" panose="020F0502020204030204" pitchFamily="34" charset="0"/>
              </a:rPr>
              <a:t>If the student has already fulfilled the Lab and the Natural Science qualifiers, it will state:</a:t>
            </a:r>
          </a:p>
          <a:p>
            <a:pPr marR="0">
              <a:spcBef>
                <a:spcPts val="0"/>
              </a:spcBef>
              <a:spcAft>
                <a:spcPts val="0"/>
              </a:spcAft>
            </a:pPr>
            <a:endParaRPr lang="en-US" sz="1800" dirty="0">
              <a:latin typeface="Calibri" panose="020F0502020204030204" pitchFamily="34" charset="0"/>
            </a:endParaRPr>
          </a:p>
          <a:p>
            <a:pPr marL="0" marR="0" indent="0">
              <a:spcBef>
                <a:spcPts val="0"/>
              </a:spcBef>
              <a:spcAft>
                <a:spcPts val="0"/>
              </a:spcAft>
              <a:buNone/>
            </a:pPr>
            <a:r>
              <a:rPr lang="en-US" sz="1800" i="1" dirty="0">
                <a:latin typeface="Calibri" panose="020F0502020204030204" pitchFamily="34" charset="0"/>
              </a:rPr>
              <a:t>Still Needed:              </a:t>
            </a:r>
            <a:r>
              <a:rPr lang="en-US" sz="1800" i="1" dirty="0">
                <a:highlight>
                  <a:srgbClr val="FFCE0C"/>
                </a:highlight>
                <a:latin typeface="Calibri" panose="020F0502020204030204" pitchFamily="34" charset="0"/>
              </a:rPr>
              <a:t>3 Credits and 1 Class in @ @ with Attribute G2</a:t>
            </a:r>
          </a:p>
          <a:p>
            <a:pPr marL="0" marR="0" indent="0">
              <a:spcBef>
                <a:spcPts val="0"/>
              </a:spcBef>
              <a:spcAft>
                <a:spcPts val="0"/>
              </a:spcAft>
              <a:buNone/>
            </a:pPr>
            <a:endParaRPr lang="en-US" sz="1800" dirty="0">
              <a:latin typeface="Calibri" panose="020F0502020204030204" pitchFamily="34" charset="0"/>
            </a:endParaRPr>
          </a:p>
          <a:p>
            <a:pPr marR="0">
              <a:spcBef>
                <a:spcPts val="0"/>
              </a:spcBef>
              <a:spcAft>
                <a:spcPts val="0"/>
              </a:spcAft>
            </a:pPr>
            <a:r>
              <a:rPr lang="en-US" sz="1800" dirty="0">
                <a:latin typeface="Calibri" panose="020F0502020204030204" pitchFamily="34" charset="0"/>
              </a:rPr>
              <a:t>The remaining course can be another G2 MATH or CSCI or any other G2</a:t>
            </a:r>
          </a:p>
          <a:p>
            <a:pPr marR="0">
              <a:spcBef>
                <a:spcPts val="0"/>
              </a:spcBef>
              <a:spcAft>
                <a:spcPts val="0"/>
              </a:spcAft>
            </a:pPr>
            <a:r>
              <a:rPr lang="en-US" sz="1800" dirty="0">
                <a:latin typeface="Calibri" panose="020F0502020204030204" pitchFamily="34" charset="0"/>
              </a:rPr>
              <a:t>As long as it is not from the same department</a:t>
            </a:r>
          </a:p>
          <a:p>
            <a:pPr>
              <a:spcBef>
                <a:spcPts val="0"/>
              </a:spcBef>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5159775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6542"/>
            <a:ext cx="9143997" cy="59829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Title 1"/>
          <p:cNvSpPr txBox="1">
            <a:spLocks/>
          </p:cNvSpPr>
          <p:nvPr/>
        </p:nvSpPr>
        <p:spPr>
          <a:xfrm>
            <a:off x="0" y="2452060"/>
            <a:ext cx="9193820" cy="1470025"/>
          </a:xfrm>
          <a:prstGeom prst="rect">
            <a:avLst/>
          </a:prstGeom>
        </p:spPr>
        <p:txBody>
          <a:bodyPr vert="horz" lIns="91440" tIns="45720" rIns="91440" bIns="45720" rtlCol="0" anchor="ctr">
            <a:normAutofit/>
          </a:bodyPr>
          <a:lstStyle>
            <a:lvl1pPr algn="l" defTabSz="457200" rtl="0" eaLnBrk="1" latinLnBrk="0" hangingPunct="1">
              <a:lnSpc>
                <a:spcPct val="90000"/>
              </a:lnSpc>
              <a:spcBef>
                <a:spcPct val="0"/>
              </a:spcBef>
              <a:buNone/>
              <a:defRPr sz="4000" kern="1200">
                <a:solidFill>
                  <a:srgbClr val="D59F0F"/>
                </a:solidFill>
                <a:latin typeface="+mj-lt"/>
                <a:ea typeface="+mj-ea"/>
                <a:cs typeface="+mj-cs"/>
              </a:defRPr>
            </a:lvl1pPr>
          </a:lstStyle>
          <a:p>
            <a:pPr algn="ctr">
              <a:lnSpc>
                <a:spcPct val="120000"/>
              </a:lnSpc>
            </a:pPr>
            <a:r>
              <a:rPr lang="en-US" b="1" dirty="0">
                <a:solidFill>
                  <a:schemeClr val="bg1"/>
                </a:solidFill>
                <a:latin typeface="Arial"/>
                <a:cs typeface="Arial"/>
              </a:rPr>
              <a:t>WELCOME AND INTRODUCTION</a:t>
            </a:r>
            <a:endParaRPr lang="en-US" sz="2600" dirty="0">
              <a:solidFill>
                <a:schemeClr val="bg1"/>
              </a:solidFill>
              <a:latin typeface="Arial"/>
              <a:cs typeface="Arial"/>
            </a:endParaRPr>
          </a:p>
        </p:txBody>
      </p:sp>
      <p:cxnSp>
        <p:nvCxnSpPr>
          <p:cNvPr id="3" name="Straight Connector 2"/>
          <p:cNvCxnSpPr/>
          <p:nvPr/>
        </p:nvCxnSpPr>
        <p:spPr>
          <a:xfrm>
            <a:off x="0" y="2780450"/>
            <a:ext cx="9144000" cy="0"/>
          </a:xfrm>
          <a:prstGeom prst="line">
            <a:avLst/>
          </a:prstGeom>
          <a:ln w="12700" cmpd="sng">
            <a:solidFill>
              <a:srgbClr val="EFB11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0" y="3732903"/>
            <a:ext cx="9144000" cy="0"/>
          </a:xfrm>
          <a:prstGeom prst="line">
            <a:avLst/>
          </a:prstGeom>
          <a:ln w="12700" cmpd="sng">
            <a:solidFill>
              <a:srgbClr val="EFB11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108980" y="4400166"/>
            <a:ext cx="3811022" cy="1077218"/>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Megan Jones</a:t>
            </a:r>
          </a:p>
          <a:p>
            <a:r>
              <a:rPr lang="en-US" sz="2000" b="1" dirty="0">
                <a:solidFill>
                  <a:schemeClr val="bg1"/>
                </a:solidFill>
                <a:latin typeface="Arial" panose="020B0604020202020204" pitchFamily="34" charset="0"/>
                <a:cs typeface="Arial" panose="020B0604020202020204" pitchFamily="34" charset="0"/>
              </a:rPr>
              <a:t>Assistant Registrar for Degree Audit and Curriculum</a:t>
            </a:r>
          </a:p>
        </p:txBody>
      </p:sp>
    </p:spTree>
    <p:extLst>
      <p:ext uri="{BB962C8B-B14F-4D97-AF65-F5344CB8AC3E}">
        <p14:creationId xmlns:p14="http://schemas.microsoft.com/office/powerpoint/2010/main" val="343868845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4490-4F7A-4AA9-9937-E3E6652938F4}"/>
              </a:ext>
            </a:extLst>
          </p:cNvPr>
          <p:cNvSpPr>
            <a:spLocks noGrp="1"/>
          </p:cNvSpPr>
          <p:nvPr>
            <p:ph type="title"/>
          </p:nvPr>
        </p:nvSpPr>
        <p:spPr/>
        <p:txBody>
          <a:bodyPr/>
          <a:lstStyle/>
          <a:p>
            <a:r>
              <a:rPr lang="en-US" dirty="0"/>
              <a:t>G2 gets 3 Slides!</a:t>
            </a:r>
          </a:p>
        </p:txBody>
      </p:sp>
      <p:sp>
        <p:nvSpPr>
          <p:cNvPr id="3" name="Text Placeholder 2">
            <a:extLst>
              <a:ext uri="{FF2B5EF4-FFF2-40B4-BE49-F238E27FC236}">
                <a16:creationId xmlns:a16="http://schemas.microsoft.com/office/drawing/2014/main" id="{745C90C2-38F5-43D2-BBEC-F6A808F93CF3}"/>
              </a:ext>
            </a:extLst>
          </p:cNvPr>
          <p:cNvSpPr>
            <a:spLocks noGrp="1"/>
          </p:cNvSpPr>
          <p:nvPr>
            <p:ph type="body" idx="1"/>
          </p:nvPr>
        </p:nvSpPr>
        <p:spPr/>
        <p:txBody>
          <a:bodyPr/>
          <a:lstStyle/>
          <a:p>
            <a:r>
              <a:rPr lang="en-US" dirty="0"/>
              <a:t>Sometimes the audit does not pick the best courses.  If you have a student that has a course they say was a lab, but their lab is unmet, occasionally the audit will choose a non-lab over a lab if all courses taken are from the same department. Please email </a:t>
            </a:r>
            <a:r>
              <a:rPr lang="en-US" dirty="0">
                <a:hlinkClick r:id="rId2"/>
              </a:rPr>
              <a:t>degreeaudit@millersville.edu</a:t>
            </a:r>
            <a:endParaRPr lang="en-US" dirty="0"/>
          </a:p>
          <a:p>
            <a:pPr marL="0" indent="0">
              <a:buNone/>
            </a:pPr>
            <a:endParaRPr lang="en-US" dirty="0"/>
          </a:p>
        </p:txBody>
      </p:sp>
    </p:spTree>
    <p:extLst>
      <p:ext uri="{BB962C8B-B14F-4D97-AF65-F5344CB8AC3E}">
        <p14:creationId xmlns:p14="http://schemas.microsoft.com/office/powerpoint/2010/main" val="386919324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02CC-48AD-49EE-80E5-61A4ADD6B8A4}"/>
              </a:ext>
            </a:extLst>
          </p:cNvPr>
          <p:cNvSpPr>
            <a:spLocks noGrp="1"/>
          </p:cNvSpPr>
          <p:nvPr>
            <p:ph type="title"/>
          </p:nvPr>
        </p:nvSpPr>
        <p:spPr>
          <a:xfrm>
            <a:off x="457200" y="274638"/>
            <a:ext cx="8229600" cy="1143000"/>
          </a:xfrm>
        </p:spPr>
        <p:txBody>
          <a:bodyPr anchor="ctr">
            <a:normAutofit/>
          </a:bodyPr>
          <a:lstStyle/>
          <a:p>
            <a:pPr>
              <a:lnSpc>
                <a:spcPct val="90000"/>
              </a:lnSpc>
            </a:pPr>
            <a:r>
              <a:rPr lang="en-US" sz="2800"/>
              <a:t>The student appears to have completed all requirement blocks, why isn’t the audit complete?</a:t>
            </a:r>
          </a:p>
        </p:txBody>
      </p:sp>
      <p:sp>
        <p:nvSpPr>
          <p:cNvPr id="3" name="Content Placeholder 2">
            <a:extLst>
              <a:ext uri="{FF2B5EF4-FFF2-40B4-BE49-F238E27FC236}">
                <a16:creationId xmlns:a16="http://schemas.microsoft.com/office/drawing/2014/main" id="{4B5C5DAE-AA56-4D0E-9004-1C8BA58F4F9E}"/>
              </a:ext>
            </a:extLst>
          </p:cNvPr>
          <p:cNvSpPr>
            <a:spLocks noGrp="1"/>
          </p:cNvSpPr>
          <p:nvPr>
            <p:ph sz="half" idx="1"/>
          </p:nvPr>
        </p:nvSpPr>
        <p:spPr>
          <a:xfrm>
            <a:off x="457200" y="1600200"/>
            <a:ext cx="4038600" cy="4525963"/>
          </a:xfrm>
        </p:spPr>
        <p:txBody>
          <a:bodyPr>
            <a:normAutofit/>
          </a:bodyPr>
          <a:lstStyle/>
          <a:p>
            <a:pPr>
              <a:lnSpc>
                <a:spcPct val="90000"/>
              </a:lnSpc>
            </a:pPr>
            <a:r>
              <a:rPr lang="en-US" sz="1800"/>
              <a:t>Check for HEADER Qualifiers</a:t>
            </a:r>
          </a:p>
          <a:p>
            <a:pPr>
              <a:lnSpc>
                <a:spcPct val="90000"/>
              </a:lnSpc>
            </a:pPr>
            <a:r>
              <a:rPr lang="en-US" sz="1800"/>
              <a:t>The blue double tilde means that a header qualifier hasn’t been met</a:t>
            </a:r>
          </a:p>
          <a:p>
            <a:pPr>
              <a:lnSpc>
                <a:spcPct val="90000"/>
              </a:lnSpc>
            </a:pPr>
            <a:r>
              <a:rPr lang="en-US" sz="1800"/>
              <a:t>Header Qualifiers are in the light gray bar under the yellow bar that starts a requirement block (like major).</a:t>
            </a:r>
          </a:p>
          <a:p>
            <a:pPr>
              <a:lnSpc>
                <a:spcPct val="90000"/>
              </a:lnSpc>
            </a:pPr>
            <a:r>
              <a:rPr lang="en-US" sz="1800"/>
              <a:t>Examples</a:t>
            </a:r>
          </a:p>
          <a:p>
            <a:pPr lvl="1">
              <a:lnSpc>
                <a:spcPct val="90000"/>
              </a:lnSpc>
            </a:pPr>
            <a:r>
              <a:rPr lang="en-US" sz="1800"/>
              <a:t>Minimum 2.0 GPA for Majors and Minors</a:t>
            </a:r>
          </a:p>
          <a:p>
            <a:pPr lvl="1">
              <a:lnSpc>
                <a:spcPct val="90000"/>
              </a:lnSpc>
            </a:pPr>
            <a:r>
              <a:rPr lang="en-US" sz="1800"/>
              <a:t>Residency Requirement (50% of major or minor must be from MU)</a:t>
            </a:r>
          </a:p>
          <a:p>
            <a:pPr lvl="1">
              <a:lnSpc>
                <a:spcPct val="90000"/>
              </a:lnSpc>
            </a:pPr>
            <a:r>
              <a:rPr lang="en-US" sz="1800"/>
              <a:t>Minimum level (2 classes at 300/400 level in minor)</a:t>
            </a:r>
          </a:p>
        </p:txBody>
      </p:sp>
      <p:pic>
        <p:nvPicPr>
          <p:cNvPr id="7" name="Picture 6">
            <a:extLst>
              <a:ext uri="{FF2B5EF4-FFF2-40B4-BE49-F238E27FC236}">
                <a16:creationId xmlns:a16="http://schemas.microsoft.com/office/drawing/2014/main" id="{68DC1868-5B97-4F08-9173-BC9E03140E19}"/>
              </a:ext>
            </a:extLst>
          </p:cNvPr>
          <p:cNvPicPr>
            <a:picLocks noChangeAspect="1"/>
          </p:cNvPicPr>
          <p:nvPr/>
        </p:nvPicPr>
        <p:blipFill>
          <a:blip r:embed="rId2"/>
          <a:stretch>
            <a:fillRect/>
          </a:stretch>
        </p:blipFill>
        <p:spPr>
          <a:xfrm>
            <a:off x="4399187" y="1564675"/>
            <a:ext cx="4488182" cy="3941036"/>
          </a:xfrm>
          <a:prstGeom prst="rect">
            <a:avLst/>
          </a:prstGeom>
        </p:spPr>
      </p:pic>
    </p:spTree>
    <p:extLst>
      <p:ext uri="{BB962C8B-B14F-4D97-AF65-F5344CB8AC3E}">
        <p14:creationId xmlns:p14="http://schemas.microsoft.com/office/powerpoint/2010/main" val="304176865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9498-F47E-41AE-A752-DFF8898E42DC}"/>
              </a:ext>
            </a:extLst>
          </p:cNvPr>
          <p:cNvSpPr>
            <a:spLocks noGrp="1"/>
          </p:cNvSpPr>
          <p:nvPr>
            <p:ph type="title"/>
          </p:nvPr>
        </p:nvSpPr>
        <p:spPr/>
        <p:txBody>
          <a:bodyPr/>
          <a:lstStyle/>
          <a:p>
            <a:r>
              <a:rPr lang="en-US" dirty="0"/>
              <a:t>No Exception!</a:t>
            </a:r>
          </a:p>
        </p:txBody>
      </p:sp>
      <p:sp>
        <p:nvSpPr>
          <p:cNvPr id="3" name="Text Placeholder 2">
            <a:extLst>
              <a:ext uri="{FF2B5EF4-FFF2-40B4-BE49-F238E27FC236}">
                <a16:creationId xmlns:a16="http://schemas.microsoft.com/office/drawing/2014/main" id="{CC125E4A-6A92-4065-A45F-F76388C6BF67}"/>
              </a:ext>
            </a:extLst>
          </p:cNvPr>
          <p:cNvSpPr>
            <a:spLocks noGrp="1"/>
          </p:cNvSpPr>
          <p:nvPr>
            <p:ph type="body" idx="1"/>
          </p:nvPr>
        </p:nvSpPr>
        <p:spPr/>
        <p:txBody>
          <a:bodyPr/>
          <a:lstStyle/>
          <a:p>
            <a:r>
              <a:rPr lang="en-US" dirty="0"/>
              <a:t>It’s important to note that Millersville does not have ability to make exception to PASSHE requirements:</a:t>
            </a:r>
          </a:p>
          <a:p>
            <a:pPr lvl="1"/>
            <a:r>
              <a:rPr lang="en-US" dirty="0"/>
              <a:t>Major and Minor and Overall GPA of 2.0</a:t>
            </a:r>
          </a:p>
          <a:p>
            <a:pPr lvl="1"/>
            <a:r>
              <a:rPr lang="en-US" dirty="0"/>
              <a:t>Residency Requirement (50% of major and minor credits from PASSHE institution)</a:t>
            </a:r>
          </a:p>
          <a:p>
            <a:pPr lvl="1"/>
            <a:r>
              <a:rPr lang="en-US" dirty="0"/>
              <a:t>30 of the last 60 credits must be from Millersville</a:t>
            </a:r>
          </a:p>
          <a:p>
            <a:pPr lvl="1"/>
            <a:r>
              <a:rPr lang="en-US" dirty="0"/>
              <a:t>120 credits for a bachelor’s degree</a:t>
            </a:r>
          </a:p>
        </p:txBody>
      </p:sp>
    </p:spTree>
    <p:extLst>
      <p:ext uri="{BB962C8B-B14F-4D97-AF65-F5344CB8AC3E}">
        <p14:creationId xmlns:p14="http://schemas.microsoft.com/office/powerpoint/2010/main" val="246525813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9498-F47E-41AE-A752-DFF8898E42DC}"/>
              </a:ext>
            </a:extLst>
          </p:cNvPr>
          <p:cNvSpPr>
            <a:spLocks noGrp="1"/>
          </p:cNvSpPr>
          <p:nvPr>
            <p:ph type="title"/>
          </p:nvPr>
        </p:nvSpPr>
        <p:spPr/>
        <p:txBody>
          <a:bodyPr/>
          <a:lstStyle/>
          <a:p>
            <a:r>
              <a:rPr lang="en-US" dirty="0"/>
              <a:t>Course Program of Study</a:t>
            </a:r>
          </a:p>
        </p:txBody>
      </p:sp>
      <p:sp>
        <p:nvSpPr>
          <p:cNvPr id="3" name="Text Placeholder 2">
            <a:extLst>
              <a:ext uri="{FF2B5EF4-FFF2-40B4-BE49-F238E27FC236}">
                <a16:creationId xmlns:a16="http://schemas.microsoft.com/office/drawing/2014/main" id="{CC125E4A-6A92-4065-A45F-F76388C6BF67}"/>
              </a:ext>
            </a:extLst>
          </p:cNvPr>
          <p:cNvSpPr>
            <a:spLocks noGrp="1"/>
          </p:cNvSpPr>
          <p:nvPr>
            <p:ph type="body" idx="1"/>
          </p:nvPr>
        </p:nvSpPr>
        <p:spPr/>
        <p:txBody>
          <a:bodyPr/>
          <a:lstStyle/>
          <a:p>
            <a:r>
              <a:rPr lang="en-US" dirty="0"/>
              <a:t>To be eligible to receive financial aid, courses must fall to the Course Program of Study.</a:t>
            </a:r>
          </a:p>
          <a:p>
            <a:pPr lvl="1"/>
            <a:r>
              <a:rPr lang="en-US" dirty="0"/>
              <a:t>Avoid the “other electives” category</a:t>
            </a:r>
          </a:p>
          <a:p>
            <a:pPr lvl="1"/>
            <a:r>
              <a:rPr lang="en-US" dirty="0"/>
              <a:t>Be sure students are completing exception requests in a timely manner and/or Academic Program Changes if appropriate.</a:t>
            </a:r>
          </a:p>
        </p:txBody>
      </p:sp>
    </p:spTree>
    <p:extLst>
      <p:ext uri="{BB962C8B-B14F-4D97-AF65-F5344CB8AC3E}">
        <p14:creationId xmlns:p14="http://schemas.microsoft.com/office/powerpoint/2010/main" val="96767719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9498-F47E-41AE-A752-DFF8898E42DC}"/>
              </a:ext>
            </a:extLst>
          </p:cNvPr>
          <p:cNvSpPr>
            <a:spLocks noGrp="1"/>
          </p:cNvSpPr>
          <p:nvPr>
            <p:ph type="title"/>
          </p:nvPr>
        </p:nvSpPr>
        <p:spPr/>
        <p:txBody>
          <a:bodyPr/>
          <a:lstStyle/>
          <a:p>
            <a:r>
              <a:rPr lang="en-US" dirty="0"/>
              <a:t>ONLINE FORMS!!</a:t>
            </a:r>
          </a:p>
        </p:txBody>
      </p:sp>
      <p:sp>
        <p:nvSpPr>
          <p:cNvPr id="3" name="Text Placeholder 2">
            <a:extLst>
              <a:ext uri="{FF2B5EF4-FFF2-40B4-BE49-F238E27FC236}">
                <a16:creationId xmlns:a16="http://schemas.microsoft.com/office/drawing/2014/main" id="{CC125E4A-6A92-4065-A45F-F76388C6BF67}"/>
              </a:ext>
            </a:extLst>
          </p:cNvPr>
          <p:cNvSpPr>
            <a:spLocks noGrp="1"/>
          </p:cNvSpPr>
          <p:nvPr>
            <p:ph type="body" idx="1"/>
          </p:nvPr>
        </p:nvSpPr>
        <p:spPr/>
        <p:txBody>
          <a:bodyPr>
            <a:normAutofit/>
          </a:bodyPr>
          <a:lstStyle/>
          <a:p>
            <a:r>
              <a:rPr lang="en-US" dirty="0">
                <a:hlinkClick r:id="rId2"/>
              </a:rPr>
              <a:t>Exception to Graduation Requirements</a:t>
            </a:r>
            <a:endParaRPr lang="en-US" dirty="0"/>
          </a:p>
          <a:p>
            <a:r>
              <a:rPr lang="en-US" dirty="0">
                <a:hlinkClick r:id="rId3"/>
              </a:rPr>
              <a:t>Academic Program Change Request </a:t>
            </a:r>
            <a:r>
              <a:rPr lang="en-US" dirty="0"/>
              <a:t>(formerly Major or Minor Form)</a:t>
            </a:r>
          </a:p>
          <a:p>
            <a:r>
              <a:rPr lang="en-US" dirty="0">
                <a:hlinkClick r:id="rId4"/>
              </a:rPr>
              <a:t>Graduation Application</a:t>
            </a:r>
            <a:endParaRPr lang="en-US" dirty="0"/>
          </a:p>
          <a:p>
            <a:r>
              <a:rPr lang="en-US" dirty="0">
                <a:hlinkClick r:id="rId5"/>
              </a:rPr>
              <a:t>Withdraw from a Course</a:t>
            </a:r>
            <a:endParaRPr lang="en-US" dirty="0"/>
          </a:p>
          <a:p>
            <a:r>
              <a:rPr lang="en-US" dirty="0"/>
              <a:t>All are in MAX and linked on the </a:t>
            </a:r>
            <a:r>
              <a:rPr lang="en-US" dirty="0">
                <a:hlinkClick r:id="rId6"/>
              </a:rPr>
              <a:t>Student Forms Center.</a:t>
            </a:r>
            <a:endParaRPr lang="en-US" dirty="0"/>
          </a:p>
        </p:txBody>
      </p:sp>
    </p:spTree>
    <p:extLst>
      <p:ext uri="{BB962C8B-B14F-4D97-AF65-F5344CB8AC3E}">
        <p14:creationId xmlns:p14="http://schemas.microsoft.com/office/powerpoint/2010/main" val="137192503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9498-F47E-41AE-A752-DFF8898E42DC}"/>
              </a:ext>
            </a:extLst>
          </p:cNvPr>
          <p:cNvSpPr>
            <a:spLocks noGrp="1"/>
          </p:cNvSpPr>
          <p:nvPr>
            <p:ph type="title"/>
          </p:nvPr>
        </p:nvSpPr>
        <p:spPr/>
        <p:txBody>
          <a:bodyPr/>
          <a:lstStyle/>
          <a:p>
            <a:r>
              <a:rPr lang="en-US" dirty="0"/>
              <a:t>ONLINE FORMS!!</a:t>
            </a:r>
          </a:p>
        </p:txBody>
      </p:sp>
      <p:sp>
        <p:nvSpPr>
          <p:cNvPr id="3" name="Text Placeholder 2">
            <a:extLst>
              <a:ext uri="{FF2B5EF4-FFF2-40B4-BE49-F238E27FC236}">
                <a16:creationId xmlns:a16="http://schemas.microsoft.com/office/drawing/2014/main" id="{CC125E4A-6A92-4065-A45F-F76388C6BF67}"/>
              </a:ext>
            </a:extLst>
          </p:cNvPr>
          <p:cNvSpPr>
            <a:spLocks noGrp="1"/>
          </p:cNvSpPr>
          <p:nvPr>
            <p:ph type="body" idx="1"/>
          </p:nvPr>
        </p:nvSpPr>
        <p:spPr>
          <a:xfrm>
            <a:off x="457200" y="1338943"/>
            <a:ext cx="8229600" cy="4525963"/>
          </a:xfrm>
        </p:spPr>
        <p:txBody>
          <a:bodyPr>
            <a:normAutofit/>
          </a:bodyPr>
          <a:lstStyle/>
          <a:p>
            <a:r>
              <a:rPr lang="en-US" dirty="0"/>
              <a:t>Grade Change and Incomplete Extension (NEW!) in MAX</a:t>
            </a:r>
          </a:p>
          <a:p>
            <a:endParaRPr lang="en-US" dirty="0"/>
          </a:p>
        </p:txBody>
      </p:sp>
      <p:pic>
        <p:nvPicPr>
          <p:cNvPr id="5" name="Picture 4">
            <a:extLst>
              <a:ext uri="{FF2B5EF4-FFF2-40B4-BE49-F238E27FC236}">
                <a16:creationId xmlns:a16="http://schemas.microsoft.com/office/drawing/2014/main" id="{192135FA-AECD-48E1-A83C-B3814E8FB128}"/>
              </a:ext>
            </a:extLst>
          </p:cNvPr>
          <p:cNvPicPr>
            <a:picLocks noChangeAspect="1"/>
          </p:cNvPicPr>
          <p:nvPr/>
        </p:nvPicPr>
        <p:blipFill>
          <a:blip r:embed="rId2"/>
          <a:stretch>
            <a:fillRect/>
          </a:stretch>
        </p:blipFill>
        <p:spPr>
          <a:xfrm>
            <a:off x="161508" y="2761877"/>
            <a:ext cx="8621206" cy="2989817"/>
          </a:xfrm>
          <a:prstGeom prst="rect">
            <a:avLst/>
          </a:prstGeom>
        </p:spPr>
      </p:pic>
    </p:spTree>
    <p:extLst>
      <p:ext uri="{BB962C8B-B14F-4D97-AF65-F5344CB8AC3E}">
        <p14:creationId xmlns:p14="http://schemas.microsoft.com/office/powerpoint/2010/main" val="60214385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_2827_20140603-35265.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26786"/>
            <a:ext cx="9144000" cy="5988126"/>
          </a:xfrm>
          <a:prstGeom prst="rect">
            <a:avLst/>
          </a:prstGeom>
        </p:spPr>
      </p:pic>
      <p:sp>
        <p:nvSpPr>
          <p:cNvPr id="21" name="Rectangle 20"/>
          <p:cNvSpPr/>
          <p:nvPr/>
        </p:nvSpPr>
        <p:spPr>
          <a:xfrm>
            <a:off x="2146511" y="2017037"/>
            <a:ext cx="6997489" cy="2755474"/>
          </a:xfrm>
          <a:prstGeom prst="rect">
            <a:avLst/>
          </a:prstGeom>
          <a:solidFill>
            <a:schemeClr val="bg1">
              <a:alpha val="88000"/>
            </a:schemeClr>
          </a:solidFill>
          <a:ln>
            <a:solidFill>
              <a:srgbClr val="EFB1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itle 1"/>
          <p:cNvSpPr txBox="1">
            <a:spLocks/>
          </p:cNvSpPr>
          <p:nvPr/>
        </p:nvSpPr>
        <p:spPr>
          <a:xfrm>
            <a:off x="2618755" y="2247010"/>
            <a:ext cx="6525245" cy="2512538"/>
          </a:xfrm>
          <a:prstGeom prst="rect">
            <a:avLst/>
          </a:prstGeom>
          <a:effectLst/>
        </p:spPr>
        <p:txBody>
          <a:bodyPr anchor="ctr">
            <a:norm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3500" b="1" dirty="0">
                <a:solidFill>
                  <a:schemeClr val="tx1"/>
                </a:solidFill>
              </a:rPr>
              <a:t>QUESTIONS?</a:t>
            </a:r>
          </a:p>
          <a:p>
            <a:endParaRPr lang="en-US" sz="3500" b="1" dirty="0">
              <a:solidFill>
                <a:schemeClr val="tx1"/>
              </a:solidFill>
            </a:endParaRPr>
          </a:p>
          <a:p>
            <a:r>
              <a:rPr lang="en-US" sz="3500" b="1" dirty="0">
                <a:solidFill>
                  <a:schemeClr val="tx1"/>
                </a:solidFill>
                <a:hlinkClick r:id="rId3"/>
              </a:rPr>
              <a:t>degreeaudit@millersville.edu</a:t>
            </a:r>
            <a:endParaRPr lang="en-US" sz="3500" b="1" dirty="0">
              <a:solidFill>
                <a:schemeClr val="tx1"/>
              </a:solidFill>
            </a:endParaRPr>
          </a:p>
        </p:txBody>
      </p:sp>
    </p:spTree>
    <p:extLst>
      <p:ext uri="{BB962C8B-B14F-4D97-AF65-F5344CB8AC3E}">
        <p14:creationId xmlns:p14="http://schemas.microsoft.com/office/powerpoint/2010/main" val="23466761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6542"/>
            <a:ext cx="9143997" cy="59829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Title 1"/>
          <p:cNvSpPr txBox="1">
            <a:spLocks/>
          </p:cNvSpPr>
          <p:nvPr/>
        </p:nvSpPr>
        <p:spPr>
          <a:xfrm>
            <a:off x="0" y="2452060"/>
            <a:ext cx="9193820" cy="1470025"/>
          </a:xfrm>
          <a:prstGeom prst="rect">
            <a:avLst/>
          </a:prstGeom>
        </p:spPr>
        <p:txBody>
          <a:bodyPr vert="horz" lIns="91440" tIns="45720" rIns="91440" bIns="45720" rtlCol="0" anchor="ctr">
            <a:normAutofit/>
          </a:bodyPr>
          <a:lstStyle>
            <a:lvl1pPr algn="l" defTabSz="457200" rtl="0" eaLnBrk="1" latinLnBrk="0" hangingPunct="1">
              <a:lnSpc>
                <a:spcPct val="90000"/>
              </a:lnSpc>
              <a:spcBef>
                <a:spcPct val="0"/>
              </a:spcBef>
              <a:buNone/>
              <a:defRPr sz="4000" kern="1200">
                <a:solidFill>
                  <a:srgbClr val="D59F0F"/>
                </a:solidFill>
                <a:latin typeface="+mj-lt"/>
                <a:ea typeface="+mj-ea"/>
                <a:cs typeface="+mj-cs"/>
              </a:defRPr>
            </a:lvl1pPr>
          </a:lstStyle>
          <a:p>
            <a:pPr algn="ctr">
              <a:lnSpc>
                <a:spcPct val="120000"/>
              </a:lnSpc>
            </a:pPr>
            <a:r>
              <a:rPr lang="en-US" sz="3600" b="1" dirty="0">
                <a:solidFill>
                  <a:schemeClr val="bg1"/>
                </a:solidFill>
                <a:latin typeface="Arial"/>
                <a:cs typeface="Arial"/>
              </a:rPr>
              <a:t>STUDENT PLANNER</a:t>
            </a:r>
            <a:endParaRPr lang="en-US" sz="3600" dirty="0">
              <a:solidFill>
                <a:schemeClr val="bg1"/>
              </a:solidFill>
              <a:latin typeface="Arial"/>
              <a:cs typeface="Arial"/>
            </a:endParaRPr>
          </a:p>
        </p:txBody>
      </p:sp>
      <p:cxnSp>
        <p:nvCxnSpPr>
          <p:cNvPr id="3" name="Straight Connector 2"/>
          <p:cNvCxnSpPr/>
          <p:nvPr/>
        </p:nvCxnSpPr>
        <p:spPr>
          <a:xfrm>
            <a:off x="0" y="2780450"/>
            <a:ext cx="9144000" cy="0"/>
          </a:xfrm>
          <a:prstGeom prst="line">
            <a:avLst/>
          </a:prstGeom>
          <a:ln w="12700" cmpd="sng">
            <a:solidFill>
              <a:srgbClr val="EFB11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0" y="3732903"/>
            <a:ext cx="9144000" cy="0"/>
          </a:xfrm>
          <a:prstGeom prst="line">
            <a:avLst/>
          </a:prstGeom>
          <a:ln w="12700" cmpd="sng">
            <a:solidFill>
              <a:srgbClr val="EFB111"/>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16FC6C7B-DEE3-4A39-8FE9-C970ECA9C5D7}"/>
              </a:ext>
            </a:extLst>
          </p:cNvPr>
          <p:cNvSpPr txBox="1"/>
          <p:nvPr/>
        </p:nvSpPr>
        <p:spPr>
          <a:xfrm>
            <a:off x="0" y="3814354"/>
            <a:ext cx="9143997" cy="1200329"/>
          </a:xfrm>
          <a:prstGeom prst="rect">
            <a:avLst/>
          </a:prstGeom>
          <a:noFill/>
        </p:spPr>
        <p:txBody>
          <a:bodyPr wrap="square" rtlCol="0">
            <a:spAutoFit/>
          </a:bodyPr>
          <a:lstStyle/>
          <a:p>
            <a:pPr algn="ctr"/>
            <a:r>
              <a:rPr lang="en-US" sz="2400" dirty="0">
                <a:solidFill>
                  <a:schemeClr val="bg1"/>
                </a:solidFill>
              </a:rPr>
              <a:t>Check back in Spring 2022 </a:t>
            </a:r>
          </a:p>
          <a:p>
            <a:pPr algn="ctr"/>
            <a:r>
              <a:rPr lang="en-US" sz="2400" dirty="0">
                <a:solidFill>
                  <a:schemeClr val="bg1"/>
                </a:solidFill>
              </a:rPr>
              <a:t>for the “Planning is Everything” presentation to learn more about this feature!</a:t>
            </a:r>
          </a:p>
        </p:txBody>
      </p:sp>
    </p:spTree>
    <p:extLst>
      <p:ext uri="{BB962C8B-B14F-4D97-AF65-F5344CB8AC3E}">
        <p14:creationId xmlns:p14="http://schemas.microsoft.com/office/powerpoint/2010/main" val="99994343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6542"/>
            <a:ext cx="9143997" cy="59829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Title 1"/>
          <p:cNvSpPr txBox="1">
            <a:spLocks/>
          </p:cNvSpPr>
          <p:nvPr/>
        </p:nvSpPr>
        <p:spPr>
          <a:xfrm>
            <a:off x="0" y="2452060"/>
            <a:ext cx="9193820" cy="1470025"/>
          </a:xfrm>
          <a:prstGeom prst="rect">
            <a:avLst/>
          </a:prstGeom>
        </p:spPr>
        <p:txBody>
          <a:bodyPr vert="horz" lIns="91440" tIns="45720" rIns="91440" bIns="45720" rtlCol="0" anchor="ctr">
            <a:normAutofit/>
          </a:bodyPr>
          <a:lstStyle>
            <a:lvl1pPr algn="l" defTabSz="457200" rtl="0" eaLnBrk="1" latinLnBrk="0" hangingPunct="1">
              <a:lnSpc>
                <a:spcPct val="90000"/>
              </a:lnSpc>
              <a:spcBef>
                <a:spcPct val="0"/>
              </a:spcBef>
              <a:buNone/>
              <a:defRPr sz="4000" kern="1200">
                <a:solidFill>
                  <a:srgbClr val="D59F0F"/>
                </a:solidFill>
                <a:latin typeface="+mj-lt"/>
                <a:ea typeface="+mj-ea"/>
                <a:cs typeface="+mj-cs"/>
              </a:defRPr>
            </a:lvl1pPr>
          </a:lstStyle>
          <a:p>
            <a:pPr algn="ctr">
              <a:lnSpc>
                <a:spcPct val="120000"/>
              </a:lnSpc>
            </a:pPr>
            <a:r>
              <a:rPr lang="en-US" sz="3600" b="1" dirty="0">
                <a:solidFill>
                  <a:schemeClr val="bg1"/>
                </a:solidFill>
                <a:latin typeface="Arial"/>
                <a:cs typeface="Arial"/>
              </a:rPr>
              <a:t>DEGREE AUDITS</a:t>
            </a:r>
            <a:endParaRPr lang="en-US" sz="3600" dirty="0">
              <a:solidFill>
                <a:schemeClr val="bg1"/>
              </a:solidFill>
              <a:latin typeface="Arial"/>
              <a:cs typeface="Arial"/>
            </a:endParaRPr>
          </a:p>
        </p:txBody>
      </p:sp>
      <p:cxnSp>
        <p:nvCxnSpPr>
          <p:cNvPr id="3" name="Straight Connector 2"/>
          <p:cNvCxnSpPr/>
          <p:nvPr/>
        </p:nvCxnSpPr>
        <p:spPr>
          <a:xfrm>
            <a:off x="0" y="2780450"/>
            <a:ext cx="9144000" cy="0"/>
          </a:xfrm>
          <a:prstGeom prst="line">
            <a:avLst/>
          </a:prstGeom>
          <a:ln w="12700" cmpd="sng">
            <a:solidFill>
              <a:srgbClr val="EFB11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0" y="3732903"/>
            <a:ext cx="9144000" cy="0"/>
          </a:xfrm>
          <a:prstGeom prst="line">
            <a:avLst/>
          </a:prstGeom>
          <a:ln w="12700" cmpd="sng">
            <a:solidFill>
              <a:srgbClr val="EF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706359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Registrar’s Office</a:t>
            </a:r>
          </a:p>
        </p:txBody>
      </p:sp>
      <p:sp>
        <p:nvSpPr>
          <p:cNvPr id="33" name="Title 1"/>
          <p:cNvSpPr txBox="1">
            <a:spLocks/>
          </p:cNvSpPr>
          <p:nvPr/>
        </p:nvSpPr>
        <p:spPr>
          <a:xfrm>
            <a:off x="2546710" y="342188"/>
            <a:ext cx="5759852" cy="1143000"/>
          </a:xfrm>
          <a:prstGeom prst="rect">
            <a:avLst/>
          </a:prstGeom>
        </p:spPr>
        <p:txBody>
          <a:bodyP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b="1" dirty="0">
                <a:solidFill>
                  <a:srgbClr val="EFB111"/>
                </a:solidFill>
              </a:rPr>
              <a:t>Student View Worksheet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4063"/>
            <a:ext cx="9081516" cy="412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188703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Registrar’s Office</a:t>
            </a:r>
          </a:p>
        </p:txBody>
      </p:sp>
      <p:sp>
        <p:nvSpPr>
          <p:cNvPr id="33" name="Title 1"/>
          <p:cNvSpPr txBox="1">
            <a:spLocks/>
          </p:cNvSpPr>
          <p:nvPr/>
        </p:nvSpPr>
        <p:spPr>
          <a:xfrm>
            <a:off x="2546710" y="342188"/>
            <a:ext cx="5759852" cy="1143000"/>
          </a:xfrm>
          <a:prstGeom prst="rect">
            <a:avLst/>
          </a:prstGeom>
        </p:spPr>
        <p:txBody>
          <a:bodyP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b="1" dirty="0">
                <a:solidFill>
                  <a:srgbClr val="EFB111"/>
                </a:solidFill>
              </a:rPr>
              <a:t>Registration Checklist Worksheet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5" y="1601028"/>
            <a:ext cx="8377333" cy="4278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942808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Registrar’s Office</a:t>
            </a:r>
          </a:p>
        </p:txBody>
      </p:sp>
      <p:sp>
        <p:nvSpPr>
          <p:cNvPr id="33" name="Title 1"/>
          <p:cNvSpPr txBox="1">
            <a:spLocks/>
          </p:cNvSpPr>
          <p:nvPr/>
        </p:nvSpPr>
        <p:spPr>
          <a:xfrm>
            <a:off x="2546710" y="342188"/>
            <a:ext cx="5759852" cy="1143000"/>
          </a:xfrm>
          <a:prstGeom prst="rect">
            <a:avLst/>
          </a:prstGeom>
        </p:spPr>
        <p:txBody>
          <a:bodyP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b="1" dirty="0">
                <a:solidFill>
                  <a:srgbClr val="EFB111"/>
                </a:solidFill>
              </a:rPr>
              <a:t>Registration Checklist Worksheet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66" y="1375665"/>
            <a:ext cx="8317611" cy="371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557445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Registrar’s Office</a:t>
            </a:r>
          </a:p>
        </p:txBody>
      </p:sp>
      <p:sp>
        <p:nvSpPr>
          <p:cNvPr id="33" name="Title 1"/>
          <p:cNvSpPr txBox="1">
            <a:spLocks/>
          </p:cNvSpPr>
          <p:nvPr/>
        </p:nvSpPr>
        <p:spPr>
          <a:xfrm>
            <a:off x="2546710" y="342188"/>
            <a:ext cx="5759852" cy="1143000"/>
          </a:xfrm>
          <a:prstGeom prst="rect">
            <a:avLst/>
          </a:prstGeom>
        </p:spPr>
        <p:txBody>
          <a:bodyP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b="1" dirty="0">
                <a:solidFill>
                  <a:srgbClr val="EFB111"/>
                </a:solidFill>
              </a:rPr>
              <a:t>Requirement Blocks</a:t>
            </a:r>
          </a:p>
          <a:p>
            <a:r>
              <a:rPr lang="en-US" sz="1400" b="1" dirty="0">
                <a:solidFill>
                  <a:srgbClr val="EFB111"/>
                </a:solidFill>
              </a:rPr>
              <a:t>Degree, Major, Required Related, General Education, etc.</a:t>
            </a:r>
          </a:p>
        </p:txBody>
      </p:sp>
      <p:pic>
        <p:nvPicPr>
          <p:cNvPr id="14" name="Picture 13"/>
          <p:cNvPicPr/>
          <p:nvPr/>
        </p:nvPicPr>
        <p:blipFill>
          <a:blip r:embed="rId2" cstate="print">
            <a:extLst>
              <a:ext uri="{28A0092B-C50C-407E-A947-70E740481C1C}">
                <a14:useLocalDpi xmlns:a14="http://schemas.microsoft.com/office/drawing/2010/main" val="0"/>
              </a:ext>
            </a:extLst>
          </a:blip>
          <a:stretch>
            <a:fillRect/>
          </a:stretch>
        </p:blipFill>
        <p:spPr>
          <a:xfrm>
            <a:off x="441616" y="1136773"/>
            <a:ext cx="6652895" cy="795020"/>
          </a:xfrm>
          <a:prstGeom prst="rect">
            <a:avLst/>
          </a:prstGeom>
          <a:effectLst>
            <a:outerShdw blurRad="50800" dist="101600" dir="2700000" algn="tl" rotWithShape="0">
              <a:prstClr val="black">
                <a:alpha val="40000"/>
              </a:prstClr>
            </a:outerShdw>
          </a:effectLst>
        </p:spPr>
      </p:pic>
      <p:pic>
        <p:nvPicPr>
          <p:cNvPr id="15" name="Picture 14"/>
          <p:cNvPicPr/>
          <p:nvPr/>
        </p:nvPicPr>
        <p:blipFill>
          <a:blip r:embed="rId3" cstate="print">
            <a:extLst>
              <a:ext uri="{28A0092B-C50C-407E-A947-70E740481C1C}">
                <a14:useLocalDpi xmlns:a14="http://schemas.microsoft.com/office/drawing/2010/main" val="0"/>
              </a:ext>
            </a:extLst>
          </a:blip>
          <a:stretch>
            <a:fillRect/>
          </a:stretch>
        </p:blipFill>
        <p:spPr>
          <a:xfrm>
            <a:off x="441616" y="2145968"/>
            <a:ext cx="6668135" cy="1780540"/>
          </a:xfrm>
          <a:prstGeom prst="rect">
            <a:avLst/>
          </a:prstGeom>
          <a:effectLst>
            <a:outerShdw blurRad="50800" dist="101600" dir="2700000" algn="tl" rotWithShape="0">
              <a:prstClr val="black">
                <a:alpha val="40000"/>
              </a:prstClr>
            </a:outerShdw>
          </a:effectLst>
        </p:spPr>
      </p:pic>
      <p:pic>
        <p:nvPicPr>
          <p:cNvPr id="16" name="Picture 15"/>
          <p:cNvPicPr/>
          <p:nvPr/>
        </p:nvPicPr>
        <p:blipFill>
          <a:blip r:embed="rId4" cstate="print">
            <a:extLst>
              <a:ext uri="{28A0092B-C50C-407E-A947-70E740481C1C}">
                <a14:useLocalDpi xmlns:a14="http://schemas.microsoft.com/office/drawing/2010/main" val="0"/>
              </a:ext>
            </a:extLst>
          </a:blip>
          <a:stretch>
            <a:fillRect/>
          </a:stretch>
        </p:blipFill>
        <p:spPr>
          <a:xfrm>
            <a:off x="441616" y="4161448"/>
            <a:ext cx="6567170" cy="584835"/>
          </a:xfrm>
          <a:prstGeom prst="rect">
            <a:avLst/>
          </a:prstGeom>
          <a:effectLst>
            <a:outerShdw blurRad="50800" dist="101600" dir="2700000" algn="tl" rotWithShape="0">
              <a:prstClr val="black">
                <a:alpha val="40000"/>
              </a:prstClr>
            </a:outerShdw>
          </a:effectLst>
        </p:spPr>
      </p:pic>
      <p:pic>
        <p:nvPicPr>
          <p:cNvPr id="17" name="Picture 16"/>
          <p:cNvPicPr/>
          <p:nvPr/>
        </p:nvPicPr>
        <p:blipFill>
          <a:blip r:embed="rId5" cstate="print">
            <a:extLst>
              <a:ext uri="{28A0092B-C50C-407E-A947-70E740481C1C}">
                <a14:useLocalDpi xmlns:a14="http://schemas.microsoft.com/office/drawing/2010/main" val="0"/>
              </a:ext>
            </a:extLst>
          </a:blip>
          <a:stretch>
            <a:fillRect/>
          </a:stretch>
        </p:blipFill>
        <p:spPr>
          <a:xfrm>
            <a:off x="474001" y="4965143"/>
            <a:ext cx="6534785" cy="818515"/>
          </a:xfrm>
          <a:prstGeom prst="rect">
            <a:avLst/>
          </a:prstGeom>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358761238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Registrar’s Office</a:t>
            </a:r>
          </a:p>
        </p:txBody>
      </p:sp>
      <p:sp>
        <p:nvSpPr>
          <p:cNvPr id="33" name="Title 1"/>
          <p:cNvSpPr txBox="1">
            <a:spLocks/>
          </p:cNvSpPr>
          <p:nvPr/>
        </p:nvSpPr>
        <p:spPr>
          <a:xfrm>
            <a:off x="1841074" y="342188"/>
            <a:ext cx="6465488" cy="1143000"/>
          </a:xfrm>
          <a:prstGeom prst="rect">
            <a:avLst/>
          </a:prstGeom>
        </p:spPr>
        <p:txBody>
          <a:bodyP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b="1" dirty="0">
                <a:solidFill>
                  <a:srgbClr val="EFB111"/>
                </a:solidFill>
              </a:rPr>
              <a:t>Easy to Read Progress Indicators</a:t>
            </a:r>
          </a:p>
          <a:p>
            <a:r>
              <a:rPr lang="en-US" sz="1400" b="1" dirty="0">
                <a:solidFill>
                  <a:srgbClr val="EFB111"/>
                </a:solidFill>
              </a:rPr>
              <a:t>Complete, Not Complete, In-progress, Nearly Complete</a:t>
            </a: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727264" y="1319292"/>
            <a:ext cx="6965315" cy="795020"/>
          </a:xfrm>
          <a:prstGeom prst="rect">
            <a:avLst/>
          </a:prstGeom>
          <a:effectLst>
            <a:outerShdw blurRad="50800" dist="101600" dir="2700000" algn="tl" rotWithShape="0">
              <a:prstClr val="black">
                <a:alpha val="40000"/>
              </a:prstClr>
            </a:outerShdw>
          </a:effectLst>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690443" y="2378458"/>
            <a:ext cx="5943600" cy="615950"/>
          </a:xfrm>
          <a:prstGeom prst="rect">
            <a:avLst/>
          </a:prstGeom>
          <a:effectLst>
            <a:outerShdw blurRad="50800" dist="101600" dir="2700000" algn="tl" rotWithShape="0">
              <a:prstClr val="black">
                <a:alpha val="40000"/>
              </a:prstClr>
            </a:outerShdw>
          </a:effectLst>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727264" y="3315006"/>
            <a:ext cx="7139940" cy="338455"/>
          </a:xfrm>
          <a:prstGeom prst="rect">
            <a:avLst/>
          </a:prstGeom>
          <a:effectLst>
            <a:outerShdw blurRad="50800" dist="101600" dir="2700000" algn="tl" rotWithShape="0">
              <a:prstClr val="black">
                <a:alpha val="40000"/>
              </a:prstClr>
            </a:outerShdw>
          </a:effectLst>
        </p:spPr>
      </p:pic>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727264" y="4130044"/>
            <a:ext cx="2390140" cy="389890"/>
          </a:xfrm>
          <a:prstGeom prst="rect">
            <a:avLst/>
          </a:prstGeom>
          <a:effectLst>
            <a:outerShdw blurRad="50800" dist="101600" dir="2700000" algn="tl" rotWithShape="0">
              <a:prstClr val="black">
                <a:alpha val="40000"/>
              </a:prstClr>
            </a:outerShdw>
          </a:effectLst>
        </p:spPr>
      </p:pic>
      <p:pic>
        <p:nvPicPr>
          <p:cNvPr id="12" name="Picture 11"/>
          <p:cNvPicPr/>
          <p:nvPr/>
        </p:nvPicPr>
        <p:blipFill>
          <a:blip r:embed="rId6">
            <a:extLst>
              <a:ext uri="{28A0092B-C50C-407E-A947-70E740481C1C}">
                <a14:useLocalDpi xmlns:a14="http://schemas.microsoft.com/office/drawing/2010/main" val="0"/>
              </a:ext>
            </a:extLst>
          </a:blip>
          <a:stretch>
            <a:fillRect/>
          </a:stretch>
        </p:blipFill>
        <p:spPr>
          <a:xfrm>
            <a:off x="727264" y="4585997"/>
            <a:ext cx="5085715" cy="189865"/>
          </a:xfrm>
          <a:prstGeom prst="rect">
            <a:avLst/>
          </a:prstGeom>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34914712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Registrar’s Office</a:t>
            </a:r>
          </a:p>
        </p:txBody>
      </p:sp>
      <p:sp>
        <p:nvSpPr>
          <p:cNvPr id="33" name="Title 1"/>
          <p:cNvSpPr txBox="1">
            <a:spLocks/>
          </p:cNvSpPr>
          <p:nvPr/>
        </p:nvSpPr>
        <p:spPr>
          <a:xfrm>
            <a:off x="1841074" y="342188"/>
            <a:ext cx="6465488" cy="1143000"/>
          </a:xfrm>
          <a:prstGeom prst="rect">
            <a:avLst/>
          </a:prstGeom>
        </p:spPr>
        <p:txBody>
          <a:bodyP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b="1" dirty="0">
                <a:solidFill>
                  <a:srgbClr val="EFB111"/>
                </a:solidFill>
              </a:rPr>
              <a:t>Course Link</a:t>
            </a:r>
          </a:p>
          <a:p>
            <a:r>
              <a:rPr lang="en-US" sz="1400" b="1" dirty="0">
                <a:solidFill>
                  <a:srgbClr val="EFB111"/>
                </a:solidFill>
              </a:rPr>
              <a:t>Link directly to Banner catalog and schedule listing</a:t>
            </a:r>
          </a:p>
        </p:txBody>
      </p:sp>
      <p:pic>
        <p:nvPicPr>
          <p:cNvPr id="13" name="Picture 12"/>
          <p:cNvPicPr/>
          <p:nvPr/>
        </p:nvPicPr>
        <p:blipFill>
          <a:blip r:embed="rId2">
            <a:extLst>
              <a:ext uri="{28A0092B-C50C-407E-A947-70E740481C1C}">
                <a14:useLocalDpi xmlns:a14="http://schemas.microsoft.com/office/drawing/2010/main" val="0"/>
              </a:ext>
            </a:extLst>
          </a:blip>
          <a:stretch>
            <a:fillRect/>
          </a:stretch>
        </p:blipFill>
        <p:spPr>
          <a:xfrm>
            <a:off x="2591434" y="1371205"/>
            <a:ext cx="1980565" cy="227965"/>
          </a:xfrm>
          <a:prstGeom prst="rect">
            <a:avLst/>
          </a:prstGeom>
          <a:effectLst>
            <a:outerShdw blurRad="50800" dist="101600" dir="2700000" algn="tl" rotWithShape="0">
              <a:prstClr val="black">
                <a:alpha val="40000"/>
              </a:prstClr>
            </a:outerShdw>
          </a:effectLst>
        </p:spPr>
      </p:pic>
      <p:cxnSp>
        <p:nvCxnSpPr>
          <p:cNvPr id="14" name="Straight Arrow Connector 13"/>
          <p:cNvCxnSpPr/>
          <p:nvPr/>
        </p:nvCxnSpPr>
        <p:spPr>
          <a:xfrm flipH="1">
            <a:off x="3142099" y="1579225"/>
            <a:ext cx="1028184" cy="53187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5" name="Picture 14"/>
          <p:cNvPicPr/>
          <p:nvPr/>
        </p:nvPicPr>
        <p:blipFill>
          <a:blip r:embed="rId3">
            <a:extLst>
              <a:ext uri="{28A0092B-C50C-407E-A947-70E740481C1C}">
                <a14:useLocalDpi xmlns:a14="http://schemas.microsoft.com/office/drawing/2010/main" val="0"/>
              </a:ext>
            </a:extLst>
          </a:blip>
          <a:stretch>
            <a:fillRect/>
          </a:stretch>
        </p:blipFill>
        <p:spPr>
          <a:xfrm>
            <a:off x="1980493" y="2156837"/>
            <a:ext cx="5808980" cy="3075940"/>
          </a:xfrm>
          <a:prstGeom prst="rect">
            <a:avLst/>
          </a:prstGeom>
          <a:ln>
            <a:solidFill>
              <a:schemeClr val="tx1"/>
            </a:solidFill>
          </a:ln>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2568303270"/>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WASPOLLED" val="5D036418E8284A03A766FCDA2E6F0B97"/>
  <p:tag name="TPVERSION" val="5"/>
  <p:tag name="TPFULLVERSION" val="5.3.1.3337"/>
  <p:tag name="PPTVERSION" val="14"/>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83000"/>
          </a:schemeClr>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709</TotalTime>
  <Words>1171</Words>
  <Application>Microsoft Macintosh PowerPoint</Application>
  <PresentationFormat>On-screen Show (4:3)</PresentationFormat>
  <Paragraphs>117</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this (G1, G2, G3) course not being applied in Gen Ed?</vt:lpstr>
      <vt:lpstr>What can “Share”?</vt:lpstr>
      <vt:lpstr>Why is a course falling to “Insufficient”?</vt:lpstr>
      <vt:lpstr>Do “Applied Credits” include in-progress and incomplete credits?</vt:lpstr>
      <vt:lpstr>G2 – The most mysterious Gen Ed Requirement</vt:lpstr>
      <vt:lpstr>G2 – Continued</vt:lpstr>
      <vt:lpstr>G2 gets 3 Slides!</vt:lpstr>
      <vt:lpstr>The student appears to have completed all requirement blocks, why isn’t the audit complete?</vt:lpstr>
      <vt:lpstr>No Exception!</vt:lpstr>
      <vt:lpstr>Course Program of Study</vt:lpstr>
      <vt:lpstr>ONLINE FORMS!!</vt:lpstr>
      <vt:lpstr>ONLINE FORMS!!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Jones</dc:creator>
  <cp:lastModifiedBy>Robyn Davis</cp:lastModifiedBy>
  <cp:revision>2</cp:revision>
  <dcterms:created xsi:type="dcterms:W3CDTF">2020-10-08T03:06:23Z</dcterms:created>
  <dcterms:modified xsi:type="dcterms:W3CDTF">2021-10-05T20:33:34Z</dcterms:modified>
</cp:coreProperties>
</file>