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Helvetica Neue Light" panose="020B0604020202020204" charset="0"/>
      <p:regular r:id="rId19"/>
      <p:bold r:id="rId20"/>
      <p:italic r:id="rId21"/>
      <p:boldItalic r:id="rId22"/>
    </p:embeddedFont>
    <p:embeddedFont>
      <p:font typeface="Merriweather Sans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068c6474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7068c64748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7068c64748_0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068c647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068c6474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Updated</a:t>
            </a:r>
            <a:endParaRPr/>
          </a:p>
        </p:txBody>
      </p:sp>
      <p:sp>
        <p:nvSpPr>
          <p:cNvPr id="159" name="Google Shape;159;g7068c6474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f7be25b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f7be25b7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Updated</a:t>
            </a:r>
            <a:endParaRPr/>
          </a:p>
        </p:txBody>
      </p:sp>
      <p:sp>
        <p:nvSpPr>
          <p:cNvPr id="167" name="Google Shape;167;g6f7be25b7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52d981efc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652d981efc_1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652d981efc_1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209800" y="3224044"/>
            <a:ext cx="6003300" cy="33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3845"/>
              </a:buClr>
              <a:buSzPts val="2000"/>
              <a:buNone/>
              <a:defRPr sz="2000">
                <a:solidFill>
                  <a:srgbClr val="2F384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6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6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188591" y="-330754"/>
            <a:ext cx="45719" cy="6003301"/>
          </a:xfrm>
          <a:prstGeom prst="rect">
            <a:avLst/>
          </a:prstGeom>
          <a:solidFill>
            <a:srgbClr val="2F3845"/>
          </a:solidFill>
          <a:ln>
            <a:noFill/>
          </a:ln>
        </p:spPr>
        <p:txBody>
          <a:bodyPr spcFirstLastPara="1" wrap="square" lIns="23900" tIns="23900" rIns="23900" bIns="23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1" i="0" u="none" strike="noStrike" cap="none">
              <a:solidFill>
                <a:srgbClr val="1C7FA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2209799" y="3571837"/>
            <a:ext cx="6003301" cy="32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0" i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800"/>
              <a:buNone/>
              <a:defRPr/>
            </a:lvl2pPr>
            <a:lvl3pPr marL="1371600" lvl="2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209800" y="2796559"/>
            <a:ext cx="6003301" cy="41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800"/>
              <a:buFont typeface="Avenir"/>
              <a:buNone/>
              <a:defRPr sz="28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611" y="1305620"/>
            <a:ext cx="3766579" cy="1777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6719207" y="471367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55" cy="36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  <a:defRPr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357188" y="635000"/>
            <a:ext cx="841941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2000"/>
              <a:buNone/>
              <a:defRPr sz="2000" b="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800"/>
              <a:buNone/>
              <a:defRPr/>
            </a:lvl2pPr>
            <a:lvl3pPr marL="1371600" lvl="2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subTitle" idx="1"/>
          </p:nvPr>
        </p:nvSpPr>
        <p:spPr>
          <a:xfrm>
            <a:off x="2209800" y="3224044"/>
            <a:ext cx="60033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3845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2F384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080"/>
              <a:buFont typeface="Merriweather Sans"/>
              <a:buNone/>
              <a:defRPr sz="135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/>
          <p:nvPr/>
        </p:nvSpPr>
        <p:spPr>
          <a:xfrm rot="5400000">
            <a:off x="5188651" y="-330813"/>
            <a:ext cx="45600" cy="6003300"/>
          </a:xfrm>
          <a:prstGeom prst="rect">
            <a:avLst/>
          </a:prstGeom>
          <a:solidFill>
            <a:srgbClr val="2F3845"/>
          </a:solidFill>
          <a:ln>
            <a:noFill/>
          </a:ln>
        </p:spPr>
        <p:txBody>
          <a:bodyPr spcFirstLastPara="1" wrap="square" lIns="23900" tIns="23900" rIns="23900" bIns="23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1" i="0" u="none" strike="noStrike" cap="none">
              <a:solidFill>
                <a:srgbClr val="1C7FA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2"/>
          </p:nvPr>
        </p:nvSpPr>
        <p:spPr>
          <a:xfrm>
            <a:off x="2209799" y="3571837"/>
            <a:ext cx="60033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ctrTitle"/>
          </p:nvPr>
        </p:nvSpPr>
        <p:spPr>
          <a:xfrm>
            <a:off x="2209800" y="2796559"/>
            <a:ext cx="60033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800"/>
              <a:buFont typeface="Avenir"/>
              <a:buNone/>
              <a:defRPr sz="28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611" y="1305620"/>
            <a:ext cx="3766582" cy="1777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Text">
  <p:cSld name="1 Column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  <a:defRPr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6719207" y="471367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357187" y="635000"/>
            <a:ext cx="172476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2"/>
          </p:nvPr>
        </p:nvSpPr>
        <p:spPr>
          <a:xfrm>
            <a:off x="357051" y="1335177"/>
            <a:ext cx="84195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8" name="Google Shape;88;p14"/>
          <p:cNvPicPr preferRelativeResize="0"/>
          <p:nvPr/>
        </p:nvPicPr>
        <p:blipFill rotWithShape="1">
          <a:blip r:embed="rId2">
            <a:alphaModFix/>
          </a:blip>
          <a:srcRect l="7673" t="30009" r="7256" b="24355"/>
          <a:stretch/>
        </p:blipFill>
        <p:spPr>
          <a:xfrm>
            <a:off x="357051" y="4676099"/>
            <a:ext cx="1127341" cy="285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6719207" y="471367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  <a:defRPr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357188" y="635000"/>
            <a:ext cx="84195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 l="7673" t="30009" r="7256" b="24355"/>
          <a:stretch/>
        </p:blipFill>
        <p:spPr>
          <a:xfrm>
            <a:off x="357051" y="4676099"/>
            <a:ext cx="1127341" cy="285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F38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/>
          <p:nvPr/>
        </p:nvSpPr>
        <p:spPr>
          <a:xfrm rot="5400000">
            <a:off x="4505087" y="-1674120"/>
            <a:ext cx="45600" cy="7988700"/>
          </a:xfrm>
          <a:prstGeom prst="rect">
            <a:avLst/>
          </a:prstGeom>
          <a:solidFill>
            <a:srgbClr val="1C7FAE"/>
          </a:solidFill>
          <a:ln w="9525" cap="flat" cmpd="sng">
            <a:solidFill>
              <a:srgbClr val="2F384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23900" tIns="23900" rIns="23900" bIns="23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1" cap="none">
              <a:solidFill>
                <a:srgbClr val="1C7FA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533400" y="1872297"/>
            <a:ext cx="79884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2"/>
          </p:nvPr>
        </p:nvSpPr>
        <p:spPr>
          <a:xfrm>
            <a:off x="533400" y="2343150"/>
            <a:ext cx="79884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  <a:defRPr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6719207" y="471367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357188" y="635000"/>
            <a:ext cx="84195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2"/>
          </p:nvPr>
        </p:nvSpPr>
        <p:spPr>
          <a:xfrm>
            <a:off x="357051" y="1335177"/>
            <a:ext cx="41100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>
            <a:spLocks noGrp="1"/>
          </p:cNvSpPr>
          <p:nvPr>
            <p:ph type="pic" idx="3"/>
          </p:nvPr>
        </p:nvSpPr>
        <p:spPr>
          <a:xfrm>
            <a:off x="4661807" y="1335177"/>
            <a:ext cx="41148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2">
            <a:alphaModFix/>
          </a:blip>
          <a:srcRect l="7673" t="30009" r="7256" b="24355"/>
          <a:stretch/>
        </p:blipFill>
        <p:spPr>
          <a:xfrm>
            <a:off x="357051" y="4676099"/>
            <a:ext cx="1127341" cy="285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Layout">
  <p:cSld name="Picture Layou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  <a:defRPr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ldNum" idx="12"/>
          </p:nvPr>
        </p:nvSpPr>
        <p:spPr>
          <a:xfrm>
            <a:off x="6719207" y="471367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357188" y="635000"/>
            <a:ext cx="84195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>
            <a:spLocks noGrp="1"/>
          </p:cNvSpPr>
          <p:nvPr>
            <p:ph type="pic" idx="2"/>
          </p:nvPr>
        </p:nvSpPr>
        <p:spPr>
          <a:xfrm>
            <a:off x="357051" y="1335177"/>
            <a:ext cx="8419500" cy="27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3"/>
          </p:nvPr>
        </p:nvSpPr>
        <p:spPr>
          <a:xfrm>
            <a:off x="357188" y="4118836"/>
            <a:ext cx="84201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2">
            <a:alphaModFix/>
          </a:blip>
          <a:srcRect l="7673" t="30009" r="7256" b="24355"/>
          <a:stretch/>
        </p:blipFill>
        <p:spPr>
          <a:xfrm>
            <a:off x="357051" y="4676099"/>
            <a:ext cx="1127341" cy="285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357052" y="1260872"/>
            <a:ext cx="4075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080"/>
              <a:buFont typeface="Merriweather Sans"/>
              <a:buNone/>
              <a:defRPr sz="135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None/>
              <a:defRPr sz="1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None/>
              <a:defRPr sz="1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2"/>
          </p:nvPr>
        </p:nvSpPr>
        <p:spPr>
          <a:xfrm>
            <a:off x="357051" y="1878806"/>
            <a:ext cx="4075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3"/>
          </p:nvPr>
        </p:nvSpPr>
        <p:spPr>
          <a:xfrm>
            <a:off x="4659087" y="1260872"/>
            <a:ext cx="411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080"/>
              <a:buFont typeface="Merriweather Sans"/>
              <a:buNone/>
              <a:defRPr sz="135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None/>
              <a:defRPr sz="1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None/>
              <a:defRPr sz="1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4"/>
          </p:nvPr>
        </p:nvSpPr>
        <p:spPr>
          <a:xfrm>
            <a:off x="4659087" y="1878806"/>
            <a:ext cx="4117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6719207" y="471367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  <a:defRPr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5"/>
          </p:nvPr>
        </p:nvSpPr>
        <p:spPr>
          <a:xfrm>
            <a:off x="357188" y="635000"/>
            <a:ext cx="84195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2">
            <a:alphaModFix/>
          </a:blip>
          <a:srcRect l="7673" t="30009" r="7256" b="24355"/>
          <a:stretch/>
        </p:blipFill>
        <p:spPr>
          <a:xfrm>
            <a:off x="357051" y="4701151"/>
            <a:ext cx="1127341" cy="285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Layout">
  <p:cSld name="3 Column Layou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  <a:defRPr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6719207" y="471367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357051" y="1226036"/>
            <a:ext cx="2560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080"/>
              <a:buFont typeface="Merriweather Sans"/>
              <a:buNone/>
              <a:defRPr sz="135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None/>
              <a:defRPr sz="1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None/>
              <a:defRPr sz="1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2"/>
          </p:nvPr>
        </p:nvSpPr>
        <p:spPr>
          <a:xfrm>
            <a:off x="357052" y="1843970"/>
            <a:ext cx="2560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3"/>
          </p:nvPr>
        </p:nvSpPr>
        <p:spPr>
          <a:xfrm>
            <a:off x="357188" y="635000"/>
            <a:ext cx="84195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4"/>
          </p:nvPr>
        </p:nvSpPr>
        <p:spPr>
          <a:xfrm>
            <a:off x="6217918" y="1226036"/>
            <a:ext cx="25587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080"/>
              <a:buFont typeface="Merriweather Sans"/>
              <a:buNone/>
              <a:defRPr sz="135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None/>
              <a:defRPr sz="1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None/>
              <a:defRPr sz="1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5"/>
          </p:nvPr>
        </p:nvSpPr>
        <p:spPr>
          <a:xfrm>
            <a:off x="6217920" y="1843970"/>
            <a:ext cx="25587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6"/>
          </p:nvPr>
        </p:nvSpPr>
        <p:spPr>
          <a:xfrm>
            <a:off x="3287074" y="1226036"/>
            <a:ext cx="25611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080"/>
              <a:buFont typeface="Merriweather Sans"/>
              <a:buNone/>
              <a:defRPr sz="135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None/>
              <a:defRPr sz="1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None/>
              <a:defRPr sz="1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7"/>
          </p:nvPr>
        </p:nvSpPr>
        <p:spPr>
          <a:xfrm>
            <a:off x="3287076" y="1843970"/>
            <a:ext cx="25611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2">
            <a:alphaModFix/>
          </a:blip>
          <a:srcRect l="7673" t="30009" r="7256" b="24355"/>
          <a:stretch/>
        </p:blipFill>
        <p:spPr>
          <a:xfrm>
            <a:off x="357051" y="4676099"/>
            <a:ext cx="1127341" cy="285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sldNum" idx="12"/>
          </p:nvPr>
        </p:nvSpPr>
        <p:spPr>
          <a:xfrm>
            <a:off x="6719207" y="471367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  <a:defRPr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357188" y="635000"/>
            <a:ext cx="84195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2">
            <a:alphaModFix/>
          </a:blip>
          <a:srcRect l="7673" t="30009" r="7256" b="24355"/>
          <a:stretch/>
        </p:blipFill>
        <p:spPr>
          <a:xfrm>
            <a:off x="357051" y="4676099"/>
            <a:ext cx="1127341" cy="285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Text">
  <p:cSld name="1 Column 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55" cy="36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  <a:defRPr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719207" y="471367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57187" y="635000"/>
            <a:ext cx="17247472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2000"/>
              <a:buNone/>
              <a:defRPr sz="2000" b="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800"/>
              <a:buNone/>
              <a:defRPr/>
            </a:lvl2pPr>
            <a:lvl3pPr marL="1371600" lvl="2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357051" y="1335177"/>
            <a:ext cx="8419555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800"/>
              <a:buNone/>
              <a:defRPr/>
            </a:lvl2pPr>
            <a:lvl3pPr marL="1371600" lvl="2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Slide 1">
  <p:cSld name="Interior Slide 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334909" y="225376"/>
            <a:ext cx="8376350" cy="4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7FAE"/>
              </a:buClr>
              <a:buSzPts val="2500"/>
              <a:buFont typeface="Avenir"/>
              <a:buNone/>
              <a:defRPr sz="2500" b="0" i="0" u="none" strike="noStrike" cap="none">
                <a:solidFill>
                  <a:srgbClr val="1C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34964" y="640785"/>
            <a:ext cx="8375650" cy="30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296B0"/>
              </a:buClr>
              <a:buSzPts val="2000"/>
              <a:buNone/>
              <a:defRPr sz="2000" b="0" i="0">
                <a:solidFill>
                  <a:srgbClr val="8296B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051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Merriweather Sans"/>
              <a:buChar char="-"/>
              <a:defRPr sz="2400"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35051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Merriweather Sans"/>
              <a:buChar char="-"/>
              <a:defRPr sz="2400"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►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719207" y="471367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719207" y="471367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55" cy="36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  <a:defRPr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57188" y="635000"/>
            <a:ext cx="841941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2000"/>
              <a:buNone/>
              <a:defRPr sz="2000" b="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800"/>
              <a:buNone/>
              <a:defRPr/>
            </a:lvl2pPr>
            <a:lvl3pPr marL="1371600" lvl="2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F38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"/>
          <p:cNvSpPr/>
          <p:nvPr/>
        </p:nvSpPr>
        <p:spPr>
          <a:xfrm rot="5400000">
            <a:off x="4504959" y="-1674128"/>
            <a:ext cx="45719" cy="7988836"/>
          </a:xfrm>
          <a:prstGeom prst="rect">
            <a:avLst/>
          </a:prstGeom>
          <a:solidFill>
            <a:srgbClr val="1C7FAE"/>
          </a:solidFill>
          <a:ln w="9525" cap="flat" cmpd="sng">
            <a:solidFill>
              <a:srgbClr val="2F384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23900" tIns="23900" rIns="23900" bIns="23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1" cap="none">
              <a:solidFill>
                <a:srgbClr val="1C7FA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533400" y="1872297"/>
            <a:ext cx="7988300" cy="41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800"/>
              <a:buNone/>
              <a:defRPr/>
            </a:lvl2pPr>
            <a:lvl3pPr marL="1371600" lvl="2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533400" y="2343150"/>
            <a:ext cx="7988300" cy="6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800"/>
              <a:buNone/>
              <a:defRPr/>
            </a:lvl2pPr>
            <a:lvl3pPr marL="1371600" lvl="2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55" cy="36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  <a:defRPr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6719207" y="471367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57188" y="635000"/>
            <a:ext cx="841941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2000"/>
              <a:buNone/>
              <a:defRPr sz="2000" b="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800"/>
              <a:buNone/>
              <a:defRPr/>
            </a:lvl2pPr>
            <a:lvl3pPr marL="1371600" lvl="2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357051" y="1335177"/>
            <a:ext cx="4110037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800"/>
              <a:buNone/>
              <a:defRPr/>
            </a:lvl2pPr>
            <a:lvl3pPr marL="1371600" lvl="2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>
            <a:spLocks noGrp="1"/>
          </p:cNvSpPr>
          <p:nvPr>
            <p:ph type="pic" idx="3"/>
          </p:nvPr>
        </p:nvSpPr>
        <p:spPr>
          <a:xfrm>
            <a:off x="4661807" y="1335177"/>
            <a:ext cx="41148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Layout">
  <p:cSld name="Picture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55" cy="36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  <a:defRPr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6719207" y="471367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357188" y="635000"/>
            <a:ext cx="841941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2000"/>
              <a:buNone/>
              <a:defRPr sz="2000" b="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800"/>
              <a:buNone/>
              <a:defRPr/>
            </a:lvl2pPr>
            <a:lvl3pPr marL="1371600" lvl="2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>
            <a:spLocks noGrp="1"/>
          </p:cNvSpPr>
          <p:nvPr>
            <p:ph type="pic" idx="2"/>
          </p:nvPr>
        </p:nvSpPr>
        <p:spPr>
          <a:xfrm>
            <a:off x="357051" y="1335177"/>
            <a:ext cx="8419556" cy="2705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357188" y="4118836"/>
            <a:ext cx="8420100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1200"/>
              <a:buNone/>
              <a:defRPr sz="1200" b="0">
                <a:solidFill>
                  <a:srgbClr val="7570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800"/>
              <a:buNone/>
              <a:defRPr/>
            </a:lvl2pPr>
            <a:lvl3pPr marL="1371600" lvl="2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357052" y="1260872"/>
            <a:ext cx="4075612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357051" y="1878806"/>
            <a:ext cx="4075613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800"/>
              <a:buNone/>
              <a:defRPr/>
            </a:lvl2pPr>
            <a:lvl3pPr marL="1371600" lvl="2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3"/>
          </p:nvPr>
        </p:nvSpPr>
        <p:spPr>
          <a:xfrm>
            <a:off x="4659087" y="1260872"/>
            <a:ext cx="4117519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4"/>
          </p:nvPr>
        </p:nvSpPr>
        <p:spPr>
          <a:xfrm>
            <a:off x="4659087" y="1878806"/>
            <a:ext cx="411752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800"/>
              <a:buNone/>
              <a:defRPr/>
            </a:lvl2pPr>
            <a:lvl3pPr marL="1371600" lvl="2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6719207" y="471367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55" cy="36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  <a:defRPr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5"/>
          </p:nvPr>
        </p:nvSpPr>
        <p:spPr>
          <a:xfrm>
            <a:off x="357188" y="635000"/>
            <a:ext cx="841941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2000"/>
              <a:buNone/>
              <a:defRPr sz="2000" b="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800"/>
              <a:buNone/>
              <a:defRPr/>
            </a:lvl2pPr>
            <a:lvl3pPr marL="1371600" lvl="2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Layout">
  <p:cSld name="3 Column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55" cy="36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  <a:defRPr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719207" y="471367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357051" y="1226036"/>
            <a:ext cx="256032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357052" y="1843970"/>
            <a:ext cx="256032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800"/>
              <a:buNone/>
              <a:defRPr/>
            </a:lvl2pPr>
            <a:lvl3pPr marL="1371600" lvl="2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3"/>
          </p:nvPr>
        </p:nvSpPr>
        <p:spPr>
          <a:xfrm>
            <a:off x="357188" y="635000"/>
            <a:ext cx="841941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2000"/>
              <a:buNone/>
              <a:defRPr sz="2000" b="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800"/>
              <a:buNone/>
              <a:defRPr/>
            </a:lvl2pPr>
            <a:lvl3pPr marL="1371600" lvl="2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4"/>
          </p:nvPr>
        </p:nvSpPr>
        <p:spPr>
          <a:xfrm>
            <a:off x="6217918" y="1226036"/>
            <a:ext cx="2558685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5"/>
          </p:nvPr>
        </p:nvSpPr>
        <p:spPr>
          <a:xfrm>
            <a:off x="6217920" y="1843970"/>
            <a:ext cx="2558684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800"/>
              <a:buNone/>
              <a:defRPr/>
            </a:lvl2pPr>
            <a:lvl3pPr marL="1371600" lvl="2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6"/>
          </p:nvPr>
        </p:nvSpPr>
        <p:spPr>
          <a:xfrm>
            <a:off x="3287074" y="1226036"/>
            <a:ext cx="2561139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7"/>
          </p:nvPr>
        </p:nvSpPr>
        <p:spPr>
          <a:xfrm>
            <a:off x="3287076" y="1843970"/>
            <a:ext cx="2561138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800"/>
              <a:buNone/>
              <a:defRPr/>
            </a:lvl2pPr>
            <a:lvl3pPr marL="1371600" lvl="2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 rot="10800000" flipH="1">
            <a:off x="0" y="5009238"/>
            <a:ext cx="9144000" cy="94074"/>
          </a:xfrm>
          <a:prstGeom prst="rect">
            <a:avLst/>
          </a:prstGeom>
          <a:solidFill>
            <a:srgbClr val="307F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57051" y="1334383"/>
            <a:ext cx="8419555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 rot="10800000" flipH="1">
            <a:off x="0" y="5068476"/>
            <a:ext cx="9144000" cy="94074"/>
          </a:xfrm>
          <a:prstGeom prst="rect">
            <a:avLst/>
          </a:prstGeom>
          <a:solidFill>
            <a:srgbClr val="2F38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719207" y="471367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 rot="10800000" flipH="1">
            <a:off x="0" y="5009112"/>
            <a:ext cx="9144000" cy="94200"/>
          </a:xfrm>
          <a:prstGeom prst="rect">
            <a:avLst/>
          </a:prstGeom>
          <a:solidFill>
            <a:srgbClr val="307F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357051" y="1334383"/>
            <a:ext cx="8419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/>
          <p:nvPr/>
        </p:nvSpPr>
        <p:spPr>
          <a:xfrm rot="10800000" flipH="1">
            <a:off x="0" y="5068350"/>
            <a:ext cx="9144000" cy="94200"/>
          </a:xfrm>
          <a:prstGeom prst="rect">
            <a:avLst/>
          </a:prstGeom>
          <a:solidFill>
            <a:srgbClr val="2F38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6719207" y="471367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ctrTitle"/>
          </p:nvPr>
        </p:nvSpPr>
        <p:spPr>
          <a:xfrm>
            <a:off x="2209800" y="2796550"/>
            <a:ext cx="62688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20"/>
              <a:buFont typeface="Avenir"/>
              <a:buNone/>
            </a:pPr>
            <a:r>
              <a:rPr lang="en-US" sz="2520"/>
              <a:t>Interfolio Review, Promotion &amp; Tenure</a:t>
            </a:r>
            <a:endParaRPr sz="252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20"/>
              <a:buFont typeface="Avenir"/>
              <a:buNone/>
            </a:pPr>
            <a:r>
              <a:rPr lang="en-US" sz="2520">
                <a:solidFill>
                  <a:srgbClr val="B7B7B7"/>
                </a:solidFill>
              </a:rPr>
              <a:t>Millersville University Candidate Workshop</a:t>
            </a:r>
            <a:endParaRPr sz="252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55" cy="36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2"/>
          </p:nvPr>
        </p:nvSpPr>
        <p:spPr>
          <a:xfrm>
            <a:off x="357051" y="942975"/>
            <a:ext cx="8419555" cy="365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Interfolio overview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Terms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Dossier</a:t>
            </a:r>
            <a:endParaRPr/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○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Materials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○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Collections</a:t>
            </a:r>
            <a:endParaRPr/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○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Guidelines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Completing the packet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●"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How to find support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262759" y="105678"/>
            <a:ext cx="84195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</a:pPr>
            <a:r>
              <a:rPr lang="en-US"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Important Terms</a:t>
            </a:r>
            <a:endParaRPr sz="2500" b="0" i="0" u="none" strike="noStrike" cap="none">
              <a:solidFill>
                <a:srgbClr val="307FA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2"/>
          </p:nvPr>
        </p:nvSpPr>
        <p:spPr>
          <a:xfrm>
            <a:off x="262759" y="669885"/>
            <a:ext cx="8513700" cy="41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</a:pPr>
            <a:r>
              <a:rPr lang="en-US" sz="180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Review, Promotion &amp; Tenure: </a:t>
            </a:r>
            <a:r>
              <a:rPr lang="en-US" sz="18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An Interfolio module used to facilitate the review process anytime a candidate submits materials </a:t>
            </a:r>
            <a:r>
              <a:rPr lang="en-US" sz="1800" b="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for committee review.</a:t>
            </a:r>
            <a:endParaRPr sz="1800" b="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</a:pPr>
            <a:r>
              <a:rPr lang="en-US" sz="180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Templates: </a:t>
            </a:r>
            <a:r>
              <a:rPr lang="en-US" sz="1800" b="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S</a:t>
            </a:r>
            <a:r>
              <a:rPr lang="en-US" sz="18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tandardized, repeatable processes for all review types</a:t>
            </a:r>
            <a:r>
              <a:rPr lang="en-US" sz="1800" b="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800" b="0" i="0" u="none" strike="noStrike" cap="none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</a:pPr>
            <a:r>
              <a:rPr lang="en-US" sz="180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Cases: </a:t>
            </a:r>
            <a:r>
              <a:rPr lang="en-US" sz="18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The lifecycle of a candidate as they progress through a standardized review cycle. </a:t>
            </a:r>
            <a:endParaRPr sz="1800" b="0" i="0" u="none" strike="noStrike" cap="none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</a:pPr>
            <a:r>
              <a:rPr lang="en-US" sz="180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Packet: </a:t>
            </a:r>
            <a:r>
              <a:rPr lang="en-US" sz="18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The collection of materials by which a candidate is being reviewed</a:t>
            </a:r>
            <a:r>
              <a:rPr lang="en-US" sz="1800" b="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. </a:t>
            </a:r>
            <a:endParaRPr sz="1800" b="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</a:pPr>
            <a:r>
              <a:rPr lang="en-US" sz="180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Dossier: </a:t>
            </a:r>
            <a:r>
              <a:rPr lang="en-US" sz="18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A tool for all faculty to store and manage job, fellowship, and promotion or review documents in one place. </a:t>
            </a:r>
            <a:endParaRPr sz="1800" b="0" i="0" u="none" strike="noStrike" cap="none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</a:pPr>
            <a:r>
              <a:rPr lang="en-US" sz="180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Committee: </a:t>
            </a:r>
            <a:r>
              <a:rPr lang="en-US" sz="18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Groups of users that can review the candidates’ case at a given step of the review process. 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307FA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00" cy="36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www.interfolio.com</a:t>
            </a:r>
            <a:endParaRPr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5694"/>
            <a:ext cx="8839198" cy="314005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/>
          <p:nvPr/>
        </p:nvSpPr>
        <p:spPr>
          <a:xfrm>
            <a:off x="7764600" y="1228621"/>
            <a:ext cx="1227000" cy="788100"/>
          </a:xfrm>
          <a:prstGeom prst="ellipse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00" cy="36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 for Millersville</a:t>
            </a:r>
            <a:endParaRPr/>
          </a:p>
        </p:txBody>
      </p:sp>
      <p:pic>
        <p:nvPicPr>
          <p:cNvPr id="170" name="Google Shape;170;p26"/>
          <p:cNvPicPr preferRelativeResize="0"/>
          <p:nvPr/>
        </p:nvPicPr>
        <p:blipFill rotWithShape="1">
          <a:blip r:embed="rId3">
            <a:alphaModFix/>
          </a:blip>
          <a:srcRect t="4713" b="8952"/>
          <a:stretch/>
        </p:blipFill>
        <p:spPr>
          <a:xfrm>
            <a:off x="1554113" y="822025"/>
            <a:ext cx="6035775" cy="362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/>
        </p:nvSpPr>
        <p:spPr>
          <a:xfrm>
            <a:off x="8731449" y="4553434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27"/>
          <p:cNvGrpSpPr/>
          <p:nvPr/>
        </p:nvGrpSpPr>
        <p:grpSpPr>
          <a:xfrm>
            <a:off x="2828303" y="2114550"/>
            <a:ext cx="3388972" cy="550242"/>
            <a:chOff x="775220" y="2190750"/>
            <a:chExt cx="2976391" cy="489471"/>
          </a:xfrm>
        </p:grpSpPr>
        <p:sp>
          <p:nvSpPr>
            <p:cNvPr id="178" name="Google Shape;178;p27"/>
            <p:cNvSpPr/>
            <p:nvPr/>
          </p:nvSpPr>
          <p:spPr>
            <a:xfrm>
              <a:off x="775221" y="2190750"/>
              <a:ext cx="2976390" cy="479050"/>
            </a:xfrm>
            <a:prstGeom prst="rect">
              <a:avLst/>
            </a:prstGeom>
            <a:solidFill>
              <a:srgbClr val="657889">
                <a:alpha val="9411"/>
              </a:srgbClr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cap="none">
                  <a:solidFill>
                    <a:srgbClr val="307FAE"/>
                  </a:solidFill>
                  <a:latin typeface="Calibri"/>
                  <a:ea typeface="Calibri"/>
                  <a:cs typeface="Calibri"/>
                  <a:sym typeface="Calibri"/>
                </a:rPr>
                <a:t>PRODUCT DEMO</a:t>
              </a:r>
              <a:endParaRPr sz="1350">
                <a:solidFill>
                  <a:srgbClr val="307F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775220" y="2201171"/>
              <a:ext cx="81060" cy="479050"/>
            </a:xfrm>
            <a:prstGeom prst="rect">
              <a:avLst/>
            </a:prstGeom>
            <a:solidFill>
              <a:srgbClr val="1C7FAE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 rot="5400000">
              <a:off x="772458" y="2383203"/>
              <a:ext cx="259364" cy="1199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1C7FAE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1C7F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</a:pPr>
            <a:r>
              <a:rPr lang="en-US"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How to find support:</a:t>
            </a:r>
            <a:endParaRPr sz="2500" b="0" i="0" u="none" strike="noStrike" cap="none">
              <a:solidFill>
                <a:srgbClr val="307FA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2"/>
          </p:nvPr>
        </p:nvSpPr>
        <p:spPr>
          <a:xfrm>
            <a:off x="357050" y="987851"/>
            <a:ext cx="8419500" cy="3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>
                <a:solidFill>
                  <a:srgbClr val="1C7FAE"/>
                </a:solidFill>
                <a:latin typeface="Avenir"/>
                <a:ea typeface="Avenir"/>
                <a:cs typeface="Avenir"/>
                <a:sym typeface="Avenir"/>
              </a:rPr>
              <a:t>Interfolio Knowledge Base</a:t>
            </a:r>
            <a:endParaRPr sz="2000" b="0">
              <a:solidFill>
                <a:srgbClr val="1C7FA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68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sz="1800" b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product-help.interfolio.com</a:t>
            </a:r>
            <a:endParaRPr sz="1800" b="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b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User Guides</a:t>
            </a:r>
            <a:endParaRPr sz="1800" b="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b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FAQs and Best Practice Documentation</a:t>
            </a:r>
            <a:endParaRPr sz="1800" b="0">
              <a:solidFill>
                <a:srgbClr val="307FAE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>
                <a:solidFill>
                  <a:srgbClr val="1C7FAE"/>
                </a:solidFill>
                <a:latin typeface="Avenir"/>
                <a:ea typeface="Avenir"/>
                <a:cs typeface="Avenir"/>
                <a:sym typeface="Avenir"/>
              </a:rPr>
              <a:t>Contact Interfolio’s Scholar Services Team</a:t>
            </a:r>
            <a:endParaRPr sz="2000" b="0">
              <a:solidFill>
                <a:srgbClr val="1C7FA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-US" sz="1800" b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help@interfolio.com or</a:t>
            </a:r>
            <a:endParaRPr sz="1800" b="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-US" sz="1800" b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(877) 997-8807</a:t>
            </a:r>
            <a:endParaRPr sz="1800" b="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000" b="0"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On-screen Show (16:9)</PresentationFormat>
  <Paragraphs>36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Merriweather Sans</vt:lpstr>
      <vt:lpstr>Helvetica Neue Light</vt:lpstr>
      <vt:lpstr>Calibri</vt:lpstr>
      <vt:lpstr>Helvetica Neue</vt:lpstr>
      <vt:lpstr>Arial</vt:lpstr>
      <vt:lpstr>Avenir</vt:lpstr>
      <vt:lpstr>Office Theme</vt:lpstr>
      <vt:lpstr>Office Theme</vt:lpstr>
      <vt:lpstr>Interfolio Review, Promotion &amp; Tenure Millersville University Candidate Workshop</vt:lpstr>
      <vt:lpstr>Agenda</vt:lpstr>
      <vt:lpstr>Important Terms</vt:lpstr>
      <vt:lpstr>www.interfolio.com</vt:lpstr>
      <vt:lpstr>Search for Millersville</vt:lpstr>
      <vt:lpstr>PowerPoint Presentation</vt:lpstr>
      <vt:lpstr>How to find support: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Interfolio Review, Promotion &amp; Tenure Millersville University Candidate Workshop</dc:title>
  <dc:creator>Donna Peters</dc:creator>
  <cp:lastModifiedBy>Donna Peters</cp:lastModifiedBy>
  <cp:revision>1</cp:revision>
  <dcterms:modified xsi:type="dcterms:W3CDTF">2020-10-08T12:22:47Z</dcterms:modified>
</cp:coreProperties>
</file>