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Merriweather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f0b5a0e8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5f0b5a0e8f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5f0b5a0e8f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ef88e41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ef88e415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</a:t>
            </a:r>
            <a:endParaRPr/>
          </a:p>
        </p:txBody>
      </p:sp>
      <p:sp>
        <p:nvSpPr>
          <p:cNvPr id="110" name="Google Shape;110;g5ef88e415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068e25a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068e25a9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Updated</a:t>
            </a:r>
            <a:endParaRPr/>
          </a:p>
        </p:txBody>
      </p:sp>
      <p:sp>
        <p:nvSpPr>
          <p:cNvPr id="118" name="Google Shape;118;g7068e25a9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209800" y="3224044"/>
            <a:ext cx="6003300" cy="33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3845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2F384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080"/>
              <a:buFont typeface="Merriweather Sans"/>
              <a:buNone/>
              <a:defRPr sz="135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188591" y="-330754"/>
            <a:ext cx="45719" cy="6003301"/>
          </a:xfrm>
          <a:prstGeom prst="rect">
            <a:avLst/>
          </a:prstGeom>
          <a:solidFill>
            <a:srgbClr val="2F3845"/>
          </a:solidFill>
          <a:ln>
            <a:noFill/>
          </a:ln>
        </p:spPr>
        <p:txBody>
          <a:bodyPr spcFirstLastPara="1" wrap="square" lIns="23900" tIns="23900" rIns="23900" bIns="23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 i="0" u="none" strike="noStrike" cap="none">
              <a:solidFill>
                <a:srgbClr val="1C7F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209799" y="3571837"/>
            <a:ext cx="6003301" cy="32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09800" y="2796559"/>
            <a:ext cx="6003301" cy="41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800"/>
              <a:buFont typeface="Avenir"/>
              <a:buNone/>
              <a:defRPr sz="28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611" y="1305620"/>
            <a:ext cx="3766579" cy="177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Text">
  <p:cSld name="1 Column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57187" y="635000"/>
            <a:ext cx="17247472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357051" y="1335177"/>
            <a:ext cx="8419555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l="7670" t="30010" r="7260" b="24353"/>
          <a:stretch/>
        </p:blipFill>
        <p:spPr>
          <a:xfrm>
            <a:off x="357051" y="4676099"/>
            <a:ext cx="1127342" cy="28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57188" y="635000"/>
            <a:ext cx="841941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7670" t="30010" r="7260" b="24353"/>
          <a:stretch/>
        </p:blipFill>
        <p:spPr>
          <a:xfrm>
            <a:off x="357051" y="4676099"/>
            <a:ext cx="1127342" cy="28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F38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 rot="5400000">
            <a:off x="4504959" y="-1674128"/>
            <a:ext cx="45719" cy="7988836"/>
          </a:xfrm>
          <a:prstGeom prst="rect">
            <a:avLst/>
          </a:prstGeom>
          <a:solidFill>
            <a:srgbClr val="1C7FAE"/>
          </a:solidFill>
          <a:ln w="9525" cap="flat" cmpd="sng">
            <a:solidFill>
              <a:srgbClr val="2F384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23900" tIns="23900" rIns="23900" bIns="23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 cap="none">
              <a:solidFill>
                <a:srgbClr val="1C7FA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533400" y="1872297"/>
            <a:ext cx="7988300" cy="41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533400" y="2343150"/>
            <a:ext cx="7988300" cy="68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57188" y="635000"/>
            <a:ext cx="841941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357051" y="1335177"/>
            <a:ext cx="4110037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3"/>
          </p:nvPr>
        </p:nvSpPr>
        <p:spPr>
          <a:xfrm>
            <a:off x="4661807" y="1335177"/>
            <a:ext cx="41148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 l="7670" t="30010" r="7260" b="24353"/>
          <a:stretch/>
        </p:blipFill>
        <p:spPr>
          <a:xfrm>
            <a:off x="357051" y="4676099"/>
            <a:ext cx="1127342" cy="28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Layout">
  <p:cSld name="Picture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57188" y="635000"/>
            <a:ext cx="841941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pic" idx="2"/>
          </p:nvPr>
        </p:nvSpPr>
        <p:spPr>
          <a:xfrm>
            <a:off x="357051" y="1335177"/>
            <a:ext cx="8419556" cy="270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357188" y="4118836"/>
            <a:ext cx="842010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 l="7670" t="30010" r="7260" b="24353"/>
          <a:stretch/>
        </p:blipFill>
        <p:spPr>
          <a:xfrm>
            <a:off x="357051" y="4676099"/>
            <a:ext cx="1127342" cy="28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57052" y="1260872"/>
            <a:ext cx="4075612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080"/>
              <a:buFont typeface="Merriweather Sans"/>
              <a:buNone/>
              <a:defRPr sz="135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357051" y="1878806"/>
            <a:ext cx="4075613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59087" y="1260872"/>
            <a:ext cx="4117519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080"/>
              <a:buFont typeface="Merriweather Sans"/>
              <a:buNone/>
              <a:defRPr sz="135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59087" y="1878806"/>
            <a:ext cx="411752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5"/>
          </p:nvPr>
        </p:nvSpPr>
        <p:spPr>
          <a:xfrm>
            <a:off x="357188" y="635000"/>
            <a:ext cx="841941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l="7670" t="30010" r="7260" b="24353"/>
          <a:stretch/>
        </p:blipFill>
        <p:spPr>
          <a:xfrm>
            <a:off x="357051" y="4701151"/>
            <a:ext cx="1127342" cy="28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Layout">
  <p:cSld name="3 Column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051" y="1226036"/>
            <a:ext cx="256032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080"/>
              <a:buFont typeface="Merriweather Sans"/>
              <a:buNone/>
              <a:defRPr sz="135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357052" y="1843970"/>
            <a:ext cx="256032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3"/>
          </p:nvPr>
        </p:nvSpPr>
        <p:spPr>
          <a:xfrm>
            <a:off x="357188" y="635000"/>
            <a:ext cx="841941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4"/>
          </p:nvPr>
        </p:nvSpPr>
        <p:spPr>
          <a:xfrm>
            <a:off x="6217918" y="1226036"/>
            <a:ext cx="2558685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080"/>
              <a:buFont typeface="Merriweather Sans"/>
              <a:buNone/>
              <a:defRPr sz="135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5"/>
          </p:nvPr>
        </p:nvSpPr>
        <p:spPr>
          <a:xfrm>
            <a:off x="6217920" y="1843970"/>
            <a:ext cx="2558684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6"/>
          </p:nvPr>
        </p:nvSpPr>
        <p:spPr>
          <a:xfrm>
            <a:off x="3287074" y="1226036"/>
            <a:ext cx="2561139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080"/>
              <a:buFont typeface="Merriweather Sans"/>
              <a:buNone/>
              <a:defRPr sz="135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7"/>
          </p:nvPr>
        </p:nvSpPr>
        <p:spPr>
          <a:xfrm>
            <a:off x="3287076" y="1843970"/>
            <a:ext cx="2561138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2">
            <a:alphaModFix/>
          </a:blip>
          <a:srcRect l="7670" t="30010" r="7260" b="24353"/>
          <a:stretch/>
        </p:blipFill>
        <p:spPr>
          <a:xfrm>
            <a:off x="357051" y="4676099"/>
            <a:ext cx="1127342" cy="28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  <a:defRPr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357188" y="635000"/>
            <a:ext cx="841941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7670" t="30010" r="7260" b="24353"/>
          <a:stretch/>
        </p:blipFill>
        <p:spPr>
          <a:xfrm>
            <a:off x="357051" y="4676099"/>
            <a:ext cx="1127342" cy="28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 rot="10800000" flipH="1">
            <a:off x="0" y="5009238"/>
            <a:ext cx="9144000" cy="94074"/>
          </a:xfrm>
          <a:prstGeom prst="rect">
            <a:avLst/>
          </a:prstGeom>
          <a:solidFill>
            <a:srgbClr val="307F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57051" y="1334383"/>
            <a:ext cx="8419555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07FA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1120"/>
              <a:buFont typeface="Merriweather Sans"/>
              <a:buChar char="►"/>
              <a:defRPr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07FAE"/>
              </a:buClr>
              <a:buSzPts val="960"/>
              <a:buFont typeface="Merriweather Sans"/>
              <a:buChar char="►"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 rot="10800000" flipH="1">
            <a:off x="0" y="5068476"/>
            <a:ext cx="9144000" cy="94074"/>
          </a:xfrm>
          <a:prstGeom prst="rect">
            <a:avLst/>
          </a:prstGeom>
          <a:solidFill>
            <a:srgbClr val="2F38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719207" y="471367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2209800" y="3315800"/>
            <a:ext cx="6280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2400"/>
              <a:t>Millersville University Committee Training</a:t>
            </a:r>
            <a:endParaRPr sz="2400" b="0" i="0" u="none" strike="noStrike" cap="none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ctrTitle"/>
          </p:nvPr>
        </p:nvSpPr>
        <p:spPr>
          <a:xfrm>
            <a:off x="2209800" y="2796559"/>
            <a:ext cx="6003301" cy="41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20"/>
              <a:buFont typeface="Avenir"/>
              <a:buNone/>
            </a:pPr>
            <a:r>
              <a:rPr lang="en-US" sz="2520"/>
              <a:t>Interfolio </a:t>
            </a:r>
            <a:r>
              <a:rPr lang="en-US" sz="252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Review, Promotion &amp; Tenure </a:t>
            </a:r>
            <a:endParaRPr sz="2520" b="0" i="0" u="none" strike="noStrike" cap="none">
              <a:solidFill>
                <a:srgbClr val="307FA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362226" y="179919"/>
            <a:ext cx="8419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</a:pPr>
            <a:r>
              <a:rPr lang="en-US"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Agenda</a:t>
            </a:r>
            <a:endParaRPr sz="2500" b="0" i="0" u="none" strike="noStrike" cap="none">
              <a:solidFill>
                <a:srgbClr val="307FA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362226" y="744448"/>
            <a:ext cx="8419500" cy="3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000"/>
              <a:buFont typeface="Avenir"/>
              <a:buChar char="●"/>
            </a:pPr>
            <a:r>
              <a:rPr lang="en-US" sz="2000" b="1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Interfolio Key Concepts</a:t>
            </a:r>
            <a:endParaRPr sz="2000" b="1" i="0" u="none" strike="noStrike" cap="none">
              <a:solidFill>
                <a:srgbClr val="307FA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000"/>
              <a:buFont typeface="Avenir"/>
              <a:buChar char="●"/>
            </a:pPr>
            <a:r>
              <a:rPr lang="en-US" sz="2000" b="1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Candidate Experience </a:t>
            </a:r>
            <a:endParaRPr>
              <a:solidFill>
                <a:srgbClr val="307FAE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venir"/>
              <a:buChar char="○"/>
            </a:pP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Review Interfolio Dossier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venir"/>
              <a:buChar char="○"/>
            </a:pP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Submit a Packet for Review </a:t>
            </a:r>
            <a:endParaRPr sz="1800" b="0" i="0" u="none" strike="noStrike" cap="none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000"/>
              <a:buFont typeface="Avenir"/>
              <a:buChar char="●"/>
            </a:pPr>
            <a:r>
              <a:rPr lang="en-US" sz="2000" b="1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Committee Membe</a:t>
            </a: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r/</a:t>
            </a:r>
            <a:r>
              <a:rPr lang="en-US" sz="2000" b="1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Manager Experience </a:t>
            </a:r>
            <a:endParaRPr sz="2000" b="1" i="0" u="none" strike="noStrike" cap="none">
              <a:solidFill>
                <a:srgbClr val="307FA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venir"/>
              <a:buChar char="○"/>
            </a:pP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Review Case Materials 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venir"/>
              <a:buChar char="○"/>
            </a:pP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Upload Committee Files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venir"/>
              <a:buChar char="○"/>
            </a:pP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Committee Communications</a:t>
            </a:r>
            <a:endParaRPr sz="1800" b="0" i="0" u="none" strike="noStrike" cap="none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venir"/>
              <a:buChar char="○"/>
            </a:pP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Move Case Forward or Backward</a:t>
            </a:r>
            <a:endParaRPr sz="18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000"/>
              <a:buFont typeface="Avenir"/>
              <a:buChar char="●"/>
            </a:pPr>
            <a:r>
              <a:rPr lang="en-US" sz="2000" b="1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How to find support</a:t>
            </a:r>
            <a:endParaRPr>
              <a:solidFill>
                <a:srgbClr val="307FA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262759" y="105678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</a:pPr>
            <a:r>
              <a:rPr lang="en-US"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Important Terms</a:t>
            </a:r>
            <a:endParaRPr sz="2500" b="0" i="0" u="none" strike="noStrike" cap="none">
              <a:solidFill>
                <a:srgbClr val="307FA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2"/>
          </p:nvPr>
        </p:nvSpPr>
        <p:spPr>
          <a:xfrm>
            <a:off x="262759" y="669885"/>
            <a:ext cx="8513700" cy="41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Review, Promotion &amp; Tenure: </a:t>
            </a: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An Interfolio module used to facilitate the review process anytime a candidate submits materials </a:t>
            </a:r>
            <a:r>
              <a:rPr lang="en-US" sz="18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for committee review.</a:t>
            </a:r>
            <a:endParaRPr sz="1800" b="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Templates: </a:t>
            </a:r>
            <a:r>
              <a:rPr lang="en-US" sz="18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S</a:t>
            </a: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tandardized, repeatable processes for all review types</a:t>
            </a:r>
            <a:r>
              <a:rPr lang="en-US" sz="18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800" b="0" i="0" u="none" strike="noStrike" cap="none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Cases: </a:t>
            </a: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The lifecycle of a candidate as they progress through a standardized review cycle. </a:t>
            </a:r>
            <a:endParaRPr sz="1800" b="0" i="0" u="none" strike="noStrike" cap="none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Packet: </a:t>
            </a: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The collection of materials by which a candidate is being reviewed</a:t>
            </a:r>
            <a:r>
              <a:rPr lang="en-US" sz="18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 sz="1800" b="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Dossier: </a:t>
            </a: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A tool for all faculty to store and manage job, fellowship, and promotion or review documents in one place. </a:t>
            </a:r>
            <a:endParaRPr sz="1800" b="0" i="0" u="none" strike="noStrike" cap="none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Committee: </a:t>
            </a:r>
            <a:r>
              <a:rPr lang="en-US" sz="18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Groups of users that can review the candidates’ case at a given step of the review process. 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FAE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07F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</a:pPr>
            <a:r>
              <a:rPr lang="en-US"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User Roles</a:t>
            </a:r>
            <a:endParaRPr sz="2500" b="0" i="0" u="none" strike="noStrike" cap="none">
              <a:solidFill>
                <a:srgbClr val="307FA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357187" y="635000"/>
            <a:ext cx="172476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</a:pPr>
            <a:r>
              <a:rPr lang="en-US" sz="16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Types of users in Interfolio Review, Promotion &amp; Tenure</a:t>
            </a:r>
            <a:endParaRPr sz="1600" b="0" i="0" u="none" strike="noStrike" cap="none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2"/>
          </p:nvPr>
        </p:nvSpPr>
        <p:spPr>
          <a:xfrm>
            <a:off x="1127950" y="1145625"/>
            <a:ext cx="76485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18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Administrators </a:t>
            </a:r>
            <a:endParaRPr sz="1800" b="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venir"/>
              <a:buChar char="●"/>
            </a:pPr>
            <a:r>
              <a:rPr lang="en-US" sz="16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Create forms, templates and cases</a:t>
            </a:r>
            <a:endParaRPr sz="1600" b="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venir"/>
              <a:buChar char="●"/>
            </a:pPr>
            <a:r>
              <a:rPr lang="en-US" sz="16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Review packet and move cases forward/backward</a:t>
            </a:r>
            <a:endParaRPr sz="1600" b="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venir"/>
              <a:buChar char="●"/>
            </a:pPr>
            <a:r>
              <a:rPr lang="en-US" sz="16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Communicate with committee and candidate</a:t>
            </a:r>
            <a:endParaRPr sz="1600" b="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8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Committee Managers </a:t>
            </a:r>
            <a:endParaRPr sz="1800" b="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venir"/>
              <a:buChar char="●"/>
            </a:pPr>
            <a:r>
              <a:rPr lang="en-US" sz="16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Review packet and move cases forward/backward</a:t>
            </a:r>
            <a:endParaRPr sz="1600" b="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venir"/>
              <a:buChar char="●"/>
            </a:pPr>
            <a:r>
              <a:rPr lang="en-US" sz="16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Communicate with committee and candidate</a:t>
            </a:r>
            <a:endParaRPr sz="1600" b="0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8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Committee Members</a:t>
            </a:r>
            <a:r>
              <a:rPr lang="en-US" sz="1800">
                <a:latin typeface="Avenir"/>
                <a:ea typeface="Avenir"/>
                <a:cs typeface="Avenir"/>
                <a:sym typeface="Avenir"/>
              </a:rPr>
              <a:t> 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venir"/>
              <a:buChar char="●"/>
            </a:pPr>
            <a:r>
              <a:rPr lang="en-US" sz="16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Re</a:t>
            </a:r>
            <a:r>
              <a:rPr lang="en-US" sz="16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view a candidate’s packet, </a:t>
            </a:r>
            <a:endParaRPr sz="1600" b="0" i="0" u="none" strike="noStrike" cap="none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venir"/>
              <a:buChar char="●"/>
            </a:pPr>
            <a:r>
              <a:rPr lang="en-US" sz="16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D</a:t>
            </a:r>
            <a:r>
              <a:rPr lang="en-US" sz="16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ownload documents and leave comments </a:t>
            </a:r>
            <a:endParaRPr sz="1600" b="0" i="0" u="none" strike="noStrike" cap="none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07FAE"/>
              </a:buClr>
              <a:buSzPts val="1800"/>
              <a:buFont typeface="Arial"/>
              <a:buNone/>
            </a:pPr>
            <a:r>
              <a:rPr lang="en-US" sz="180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Candidates </a:t>
            </a:r>
            <a:endParaRPr sz="1800" i="0" u="none" strike="noStrike" cap="none">
              <a:solidFill>
                <a:srgbClr val="307FA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venir"/>
              <a:buChar char="●"/>
            </a:pPr>
            <a:r>
              <a:rPr lang="en-US" sz="16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C</a:t>
            </a:r>
            <a:r>
              <a:rPr lang="en-US" sz="16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omplete a packet with their </a:t>
            </a:r>
            <a:r>
              <a:rPr lang="en-US" sz="1600" b="0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materials</a:t>
            </a:r>
            <a:r>
              <a:rPr lang="en-US" sz="1600" b="0" i="0" u="none" strike="noStrike" cap="none">
                <a:solidFill>
                  <a:srgbClr val="757070"/>
                </a:solidFill>
                <a:latin typeface="Avenir"/>
                <a:ea typeface="Avenir"/>
                <a:cs typeface="Avenir"/>
                <a:sym typeface="Avenir"/>
              </a:rPr>
              <a:t> to submit for review.</a:t>
            </a:r>
            <a:endParaRPr sz="1600" b="0" i="0" u="none" strike="noStrike" cap="none">
              <a:solidFill>
                <a:srgbClr val="7570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75" y="3936575"/>
            <a:ext cx="672350" cy="6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75" y="1077800"/>
            <a:ext cx="672350" cy="67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450" y="204998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450" y="2941813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00" cy="36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www.interfolio.com</a:t>
            </a:r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5694"/>
            <a:ext cx="8839198" cy="314005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/>
          <p:nvPr/>
        </p:nvSpPr>
        <p:spPr>
          <a:xfrm>
            <a:off x="7764600" y="1228621"/>
            <a:ext cx="1227000" cy="788100"/>
          </a:xfrm>
          <a:prstGeom prst="ellipse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00" cy="36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 for Millersville</a:t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t="4713" b="8952"/>
          <a:stretch/>
        </p:blipFill>
        <p:spPr>
          <a:xfrm>
            <a:off x="1554113" y="822025"/>
            <a:ext cx="6035775" cy="362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357051" y="273844"/>
            <a:ext cx="8419555" cy="36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AE"/>
              </a:buClr>
              <a:buSzPts val="2500"/>
              <a:buFont typeface="Avenir"/>
              <a:buNone/>
            </a:pPr>
            <a:r>
              <a:rPr lang="en-US" sz="2500" b="0" i="0" u="none" strike="noStrike" cap="none">
                <a:solidFill>
                  <a:srgbClr val="307FAE"/>
                </a:solidFill>
                <a:latin typeface="Avenir"/>
                <a:ea typeface="Avenir"/>
                <a:cs typeface="Avenir"/>
                <a:sym typeface="Avenir"/>
              </a:rPr>
              <a:t>How to find support:</a:t>
            </a:r>
            <a:endParaRPr sz="2500" b="0" i="0" u="none" strike="noStrike" cap="none">
              <a:solidFill>
                <a:srgbClr val="307FA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2"/>
          </p:nvPr>
        </p:nvSpPr>
        <p:spPr>
          <a:xfrm>
            <a:off x="357050" y="987851"/>
            <a:ext cx="8419500" cy="3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>
                <a:solidFill>
                  <a:srgbClr val="1C7FAE"/>
                </a:solidFill>
                <a:latin typeface="Avenir"/>
                <a:ea typeface="Avenir"/>
                <a:cs typeface="Avenir"/>
                <a:sym typeface="Avenir"/>
              </a:rPr>
              <a:t>Interfolio Knowledge Base</a:t>
            </a:r>
            <a:endParaRPr sz="2000" b="0">
              <a:solidFill>
                <a:srgbClr val="1C7FA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68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sz="1800" b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product-help.interfolio.com</a:t>
            </a:r>
            <a:endParaRPr sz="1800" b="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User Guides</a:t>
            </a:r>
            <a:endParaRPr sz="1800" b="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FAQs and Best Practice Documentation</a:t>
            </a:r>
            <a:endParaRPr sz="1800" b="0">
              <a:solidFill>
                <a:srgbClr val="307FAE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>
                <a:solidFill>
                  <a:srgbClr val="1C7FAE"/>
                </a:solidFill>
                <a:latin typeface="Avenir"/>
                <a:ea typeface="Avenir"/>
                <a:cs typeface="Avenir"/>
                <a:sym typeface="Avenir"/>
              </a:rPr>
              <a:t>Contact Interfolio’s Scholar Services Team</a:t>
            </a:r>
            <a:endParaRPr sz="2000" b="0">
              <a:solidFill>
                <a:srgbClr val="1C7FA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-US" sz="1800" b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help@interfolio.com or</a:t>
            </a:r>
            <a:endParaRPr sz="1800" b="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</a:pPr>
            <a:r>
              <a:rPr lang="en-US" sz="1800" b="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(877) 997-8807</a:t>
            </a:r>
            <a:endParaRPr sz="1800" b="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2000" b="0"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On-screen Show (16:9)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Merriweather Sans</vt:lpstr>
      <vt:lpstr>Arial</vt:lpstr>
      <vt:lpstr>Helvetica Neue</vt:lpstr>
      <vt:lpstr>Avenir</vt:lpstr>
      <vt:lpstr>Office Theme</vt:lpstr>
      <vt:lpstr>Interfolio Review, Promotion &amp; Tenure </vt:lpstr>
      <vt:lpstr>Agenda</vt:lpstr>
      <vt:lpstr>Important Terms</vt:lpstr>
      <vt:lpstr>User Roles</vt:lpstr>
      <vt:lpstr>www.interfolio.com</vt:lpstr>
      <vt:lpstr>Search for Millersville</vt:lpstr>
      <vt:lpstr>How to find support: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Interfolio Review, Promotion &amp; Tenure </dc:title>
  <dc:creator>Donna Peters</dc:creator>
  <cp:lastModifiedBy>Donna Peters</cp:lastModifiedBy>
  <cp:revision>1</cp:revision>
  <dcterms:modified xsi:type="dcterms:W3CDTF">2020-10-08T14:30:40Z</dcterms:modified>
</cp:coreProperties>
</file>