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notesMasterIdLst>
    <p:notesMasterId r:id="rId14"/>
  </p:notesMasterIdLst>
  <p:handoutMasterIdLst>
    <p:handoutMasterId r:id="rId15"/>
  </p:handoutMasterIdLst>
  <p:sldIdLst>
    <p:sldId id="256" r:id="rId2"/>
    <p:sldId id="261" r:id="rId3"/>
    <p:sldId id="257" r:id="rId4"/>
    <p:sldId id="258" r:id="rId5"/>
    <p:sldId id="277" r:id="rId6"/>
    <p:sldId id="259" r:id="rId7"/>
    <p:sldId id="272" r:id="rId8"/>
    <p:sldId id="276" r:id="rId9"/>
    <p:sldId id="275" r:id="rId10"/>
    <p:sldId id="260" r:id="rId11"/>
    <p:sldId id="263" r:id="rId12"/>
    <p:sldId id="270"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F2F8F6F-74A6-42E8-8A69-31ADC4159FC0}" type="datetimeFigureOut">
              <a:rPr lang="en-US" smtClean="0"/>
              <a:t>12/19/2019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If a trip is missing a step, it will not route properly as there is an error in the set up.  Please contact Purchasing to get that updated and the traveler will be notified to re-"save and send for approval".</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DF67CC5-02DA-4F09-BCE5-FA8943346860}" type="slidenum">
              <a:rPr lang="en-US" smtClean="0"/>
              <a:t>‹#›</a:t>
            </a:fld>
            <a:endParaRPr lang="en-US"/>
          </a:p>
        </p:txBody>
      </p:sp>
    </p:spTree>
    <p:extLst>
      <p:ext uri="{BB962C8B-B14F-4D97-AF65-F5344CB8AC3E}">
        <p14:creationId xmlns:p14="http://schemas.microsoft.com/office/powerpoint/2010/main" val="16583163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5B443C1-4102-4778-ACF5-9453357B0C8B}" type="datetimeFigureOut">
              <a:rPr lang="en-US" smtClean="0"/>
              <a:t>12/19/2019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r>
              <a:rPr lang="en-US"/>
              <a:t>If a trip is missing a step, it will not route properly as there is an error in the set up.  Please contact Purchasing to get that updated and the traveler will be notified to re-"save and send for approval".</a:t>
            </a:r>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D68EC3F-E484-45F6-9075-650BEA199C05}" type="slidenum">
              <a:rPr lang="en-US" smtClean="0"/>
              <a:t>‹#›</a:t>
            </a:fld>
            <a:endParaRPr lang="en-US"/>
          </a:p>
        </p:txBody>
      </p:sp>
    </p:spTree>
    <p:extLst>
      <p:ext uri="{BB962C8B-B14F-4D97-AF65-F5344CB8AC3E}">
        <p14:creationId xmlns:p14="http://schemas.microsoft.com/office/powerpoint/2010/main" val="874723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5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83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794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0199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3846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152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83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951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26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10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26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752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42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124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656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207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39792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211" y="2147581"/>
            <a:ext cx="8915399" cy="1518407"/>
          </a:xfrm>
        </p:spPr>
        <p:txBody>
          <a:bodyPr>
            <a:normAutofit fontScale="90000"/>
          </a:bodyPr>
          <a:lstStyle/>
          <a:p>
            <a:pPr algn="ctr"/>
            <a:r>
              <a:rPr lang="en-US" dirty="0"/>
              <a:t>Expense Reports for</a:t>
            </a:r>
            <a:br>
              <a:rPr lang="en-US" dirty="0"/>
            </a:br>
            <a:r>
              <a:rPr lang="en-US" dirty="0"/>
              <a:t>Blanket Requests</a:t>
            </a:r>
          </a:p>
        </p:txBody>
      </p:sp>
    </p:spTree>
    <p:extLst>
      <p:ext uri="{BB962C8B-B14F-4D97-AF65-F5344CB8AC3E}">
        <p14:creationId xmlns:p14="http://schemas.microsoft.com/office/powerpoint/2010/main" val="176382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988" y="722483"/>
            <a:ext cx="4336382" cy="516793"/>
          </a:xfrm>
        </p:spPr>
        <p:txBody>
          <a:bodyPr>
            <a:normAutofit/>
          </a:bodyPr>
          <a:lstStyle/>
          <a:p>
            <a:pPr algn="ctr"/>
            <a:r>
              <a:rPr lang="en-US" sz="2400" b="1" dirty="0"/>
              <a:t>Step 2 – Review and Send</a:t>
            </a:r>
          </a:p>
        </p:txBody>
      </p:sp>
      <p:sp>
        <p:nvSpPr>
          <p:cNvPr id="4" name="TextBox 3"/>
          <p:cNvSpPr txBox="1"/>
          <p:nvPr/>
        </p:nvSpPr>
        <p:spPr>
          <a:xfrm>
            <a:off x="3791825" y="5419313"/>
            <a:ext cx="5873454" cy="738664"/>
          </a:xfrm>
          <a:prstGeom prst="rect">
            <a:avLst/>
          </a:prstGeom>
          <a:noFill/>
        </p:spPr>
        <p:txBody>
          <a:bodyPr wrap="square" rtlCol="0">
            <a:spAutoFit/>
          </a:bodyPr>
          <a:lstStyle/>
          <a:p>
            <a:r>
              <a:rPr lang="en-US" sz="1400" dirty="0">
                <a:solidFill>
                  <a:schemeClr val="accent1">
                    <a:lumMod val="60000"/>
                    <a:lumOff val="40000"/>
                  </a:schemeClr>
                </a:solidFill>
              </a:rPr>
              <a:t>**NOTE:  </a:t>
            </a:r>
          </a:p>
          <a:p>
            <a:r>
              <a:rPr lang="en-US" sz="1400" u="sng" dirty="0">
                <a:solidFill>
                  <a:schemeClr val="accent1">
                    <a:lumMod val="60000"/>
                    <a:lumOff val="40000"/>
                  </a:schemeClr>
                </a:solidFill>
              </a:rPr>
              <a:t>Travel Assistants </a:t>
            </a:r>
            <a:r>
              <a:rPr lang="en-US" sz="1400" dirty="0">
                <a:solidFill>
                  <a:schemeClr val="accent1">
                    <a:lumMod val="60000"/>
                    <a:lumOff val="40000"/>
                  </a:schemeClr>
                </a:solidFill>
              </a:rPr>
              <a:t>can enter the information and “Save Draft” only, Traveler MUST review and “Save and Send for Approval”</a:t>
            </a:r>
          </a:p>
        </p:txBody>
      </p:sp>
      <p:pic>
        <p:nvPicPr>
          <p:cNvPr id="6" name="Picture 5"/>
          <p:cNvPicPr>
            <a:picLocks noChangeAspect="1"/>
          </p:cNvPicPr>
          <p:nvPr/>
        </p:nvPicPr>
        <p:blipFill>
          <a:blip r:embed="rId2"/>
          <a:stretch>
            <a:fillRect/>
          </a:stretch>
        </p:blipFill>
        <p:spPr>
          <a:xfrm>
            <a:off x="3791825" y="1330330"/>
            <a:ext cx="5609435" cy="3699545"/>
          </a:xfrm>
          <a:prstGeom prst="rect">
            <a:avLst/>
          </a:prstGeom>
          <a:ln>
            <a:noFill/>
          </a:ln>
        </p:spPr>
      </p:pic>
      <p:sp>
        <p:nvSpPr>
          <p:cNvPr id="14" name="TextBox 13"/>
          <p:cNvSpPr txBox="1"/>
          <p:nvPr/>
        </p:nvSpPr>
        <p:spPr>
          <a:xfrm>
            <a:off x="4362277" y="4806891"/>
            <a:ext cx="964734" cy="222984"/>
          </a:xfrm>
          <a:prstGeom prst="rect">
            <a:avLst/>
          </a:prstGeom>
          <a:noFill/>
          <a:ln w="28575">
            <a:solidFill>
              <a:schemeClr val="accent1"/>
            </a:solidFill>
          </a:ln>
        </p:spPr>
        <p:txBody>
          <a:bodyPr wrap="square" rtlCol="0">
            <a:spAutoFit/>
          </a:bodyPr>
          <a:lstStyle/>
          <a:p>
            <a:endParaRPr lang="en-US" dirty="0"/>
          </a:p>
        </p:txBody>
      </p:sp>
      <p:sp>
        <p:nvSpPr>
          <p:cNvPr id="19" name="TextBox 18"/>
          <p:cNvSpPr txBox="1"/>
          <p:nvPr/>
        </p:nvSpPr>
        <p:spPr>
          <a:xfrm>
            <a:off x="4249988" y="1652631"/>
            <a:ext cx="956345" cy="159391"/>
          </a:xfrm>
          <a:prstGeom prst="rect">
            <a:avLst/>
          </a:prstGeom>
          <a:solidFill>
            <a:schemeClr val="tx1">
              <a:lumMod val="95000"/>
              <a:lumOff val="5000"/>
            </a:schemeClr>
          </a:solidFill>
        </p:spPr>
        <p:txBody>
          <a:bodyPr wrap="square" rtlCol="0">
            <a:spAutoFit/>
          </a:bodyPr>
          <a:lstStyle/>
          <a:p>
            <a:endParaRPr lang="en-US" dirty="0"/>
          </a:p>
        </p:txBody>
      </p:sp>
      <p:cxnSp>
        <p:nvCxnSpPr>
          <p:cNvPr id="21" name="Straight Arrow Connector 20"/>
          <p:cNvCxnSpPr/>
          <p:nvPr/>
        </p:nvCxnSpPr>
        <p:spPr>
          <a:xfrm flipV="1">
            <a:off x="3204594" y="2936148"/>
            <a:ext cx="520118" cy="41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61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701" r="27748" b="1994"/>
          <a:stretch/>
        </p:blipFill>
        <p:spPr>
          <a:xfrm>
            <a:off x="3006798" y="1501629"/>
            <a:ext cx="6534766" cy="4051881"/>
          </a:xfrm>
          <a:prstGeom prst="rect">
            <a:avLst/>
          </a:prstGeom>
        </p:spPr>
      </p:pic>
      <p:sp>
        <p:nvSpPr>
          <p:cNvPr id="3" name="TextBox 2"/>
          <p:cNvSpPr txBox="1"/>
          <p:nvPr/>
        </p:nvSpPr>
        <p:spPr>
          <a:xfrm>
            <a:off x="6014122" y="3693502"/>
            <a:ext cx="3825381" cy="769441"/>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r>
              <a:rPr lang="en-US" sz="1100" dirty="0"/>
              <a:t>The Work flow approval log will show the status of the approval steps once the trip was saved and sent for approval.  “Display Request Form” – at the end of the form will be the work flow</a:t>
            </a:r>
          </a:p>
        </p:txBody>
      </p:sp>
      <p:pic>
        <p:nvPicPr>
          <p:cNvPr id="4" name="Picture 3"/>
          <p:cNvPicPr>
            <a:picLocks noChangeAspect="1"/>
          </p:cNvPicPr>
          <p:nvPr/>
        </p:nvPicPr>
        <p:blipFill>
          <a:blip r:embed="rId3"/>
          <a:stretch>
            <a:fillRect/>
          </a:stretch>
        </p:blipFill>
        <p:spPr>
          <a:xfrm>
            <a:off x="8032899" y="4976023"/>
            <a:ext cx="3613208" cy="903302"/>
          </a:xfrm>
          <a:prstGeom prst="rect">
            <a:avLst/>
          </a:prstGeom>
        </p:spPr>
      </p:pic>
      <p:sp>
        <p:nvSpPr>
          <p:cNvPr id="5" name="TextBox 4"/>
          <p:cNvSpPr txBox="1"/>
          <p:nvPr/>
        </p:nvSpPr>
        <p:spPr>
          <a:xfrm>
            <a:off x="4621550" y="714149"/>
            <a:ext cx="3305263" cy="461665"/>
          </a:xfrm>
          <a:prstGeom prst="rect">
            <a:avLst/>
          </a:prstGeom>
          <a:noFill/>
        </p:spPr>
        <p:txBody>
          <a:bodyPr wrap="square" rtlCol="0">
            <a:spAutoFit/>
          </a:bodyPr>
          <a:lstStyle/>
          <a:p>
            <a:r>
              <a:rPr lang="en-US" sz="2400" dirty="0"/>
              <a:t>Step 3 - Completed</a:t>
            </a:r>
          </a:p>
        </p:txBody>
      </p:sp>
      <p:cxnSp>
        <p:nvCxnSpPr>
          <p:cNvPr id="7" name="Straight Arrow Connector 6"/>
          <p:cNvCxnSpPr>
            <a:stCxn id="11" idx="3"/>
            <a:endCxn id="3" idx="1"/>
          </p:cNvCxnSpPr>
          <p:nvPr/>
        </p:nvCxnSpPr>
        <p:spPr>
          <a:xfrm flipV="1">
            <a:off x="4689447" y="4078223"/>
            <a:ext cx="1324675" cy="189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439325" y="4457282"/>
            <a:ext cx="746620" cy="584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45873" y="4078222"/>
            <a:ext cx="1543574" cy="379060"/>
          </a:xfrm>
          <a:prstGeom prst="rect">
            <a:avLst/>
          </a:prstGeom>
          <a:noFill/>
          <a:ln w="28575">
            <a:solidFill>
              <a:schemeClr val="accent1"/>
            </a:solidFill>
          </a:ln>
        </p:spPr>
        <p:txBody>
          <a:bodyPr wrap="square" rtlCol="0">
            <a:spAutoFit/>
          </a:bodyPr>
          <a:lstStyle/>
          <a:p>
            <a:endParaRPr lang="en-US" dirty="0"/>
          </a:p>
        </p:txBody>
      </p:sp>
      <p:sp>
        <p:nvSpPr>
          <p:cNvPr id="13" name="TextBox 12"/>
          <p:cNvSpPr txBox="1"/>
          <p:nvPr/>
        </p:nvSpPr>
        <p:spPr>
          <a:xfrm>
            <a:off x="4035106" y="2256639"/>
            <a:ext cx="1879134" cy="302003"/>
          </a:xfrm>
          <a:prstGeom prst="rect">
            <a:avLst/>
          </a:prstGeom>
          <a:solidFill>
            <a:schemeClr val="tx1">
              <a:lumMod val="95000"/>
              <a:lumOff val="5000"/>
            </a:schemeClr>
          </a:solidFill>
        </p:spPr>
        <p:txBody>
          <a:bodyPr wrap="square" rtlCol="0">
            <a:spAutoFit/>
          </a:bodyPr>
          <a:lstStyle/>
          <a:p>
            <a:endParaRPr lang="en-US" dirty="0"/>
          </a:p>
        </p:txBody>
      </p:sp>
      <p:sp>
        <p:nvSpPr>
          <p:cNvPr id="6" name="Footer Placeholder 5"/>
          <p:cNvSpPr>
            <a:spLocks noGrp="1"/>
          </p:cNvSpPr>
          <p:nvPr>
            <p:ph type="ftr" sz="quarter" idx="11"/>
          </p:nvPr>
        </p:nvSpPr>
        <p:spPr>
          <a:xfrm>
            <a:off x="1664044" y="5938232"/>
            <a:ext cx="4489622" cy="833272"/>
          </a:xfrm>
        </p:spPr>
        <p:txBody>
          <a:bodyPr/>
          <a:lstStyle/>
          <a:p>
            <a:r>
              <a:rPr lang="en-US" dirty="0">
                <a:solidFill>
                  <a:schemeClr val="accent3">
                    <a:lumMod val="75000"/>
                  </a:schemeClr>
                </a:solidFill>
              </a:rPr>
              <a:t>The Routing process is as follows:</a:t>
            </a:r>
          </a:p>
          <a:p>
            <a:r>
              <a:rPr lang="en-US" dirty="0">
                <a:solidFill>
                  <a:schemeClr val="accent3">
                    <a:lumMod val="75000"/>
                  </a:schemeClr>
                </a:solidFill>
              </a:rPr>
              <a:t>Supervisor</a:t>
            </a:r>
          </a:p>
          <a:p>
            <a:r>
              <a:rPr lang="en-US" dirty="0">
                <a:solidFill>
                  <a:schemeClr val="accent3">
                    <a:lumMod val="75000"/>
                  </a:schemeClr>
                </a:solidFill>
              </a:rPr>
              <a:t>Org Unit Chief (Director or Dean’s)</a:t>
            </a:r>
          </a:p>
          <a:p>
            <a:r>
              <a:rPr lang="en-US" dirty="0">
                <a:solidFill>
                  <a:schemeClr val="accent3">
                    <a:lumMod val="75000"/>
                  </a:schemeClr>
                </a:solidFill>
              </a:rPr>
              <a:t>Account Manager (may be traveler if manages cost center)</a:t>
            </a:r>
          </a:p>
          <a:p>
            <a:r>
              <a:rPr lang="en-US" dirty="0">
                <a:solidFill>
                  <a:schemeClr val="accent3">
                    <a:lumMod val="75000"/>
                  </a:schemeClr>
                </a:solidFill>
              </a:rPr>
              <a:t>Grant approver (if grant is applied)</a:t>
            </a:r>
          </a:p>
        </p:txBody>
      </p:sp>
      <p:sp>
        <p:nvSpPr>
          <p:cNvPr id="8" name="TextBox 7"/>
          <p:cNvSpPr txBox="1"/>
          <p:nvPr/>
        </p:nvSpPr>
        <p:spPr>
          <a:xfrm>
            <a:off x="5742197" y="6066590"/>
            <a:ext cx="3443748" cy="646331"/>
          </a:xfrm>
          <a:prstGeom prst="rect">
            <a:avLst/>
          </a:prstGeom>
          <a:noFill/>
        </p:spPr>
        <p:txBody>
          <a:bodyPr wrap="square" rtlCol="0">
            <a:spAutoFit/>
          </a:bodyPr>
          <a:lstStyle/>
          <a:p>
            <a:r>
              <a:rPr lang="en-US" sz="900" dirty="0">
                <a:solidFill>
                  <a:schemeClr val="accent3">
                    <a:lumMod val="75000"/>
                  </a:schemeClr>
                </a:solidFill>
              </a:rPr>
              <a:t>If a trip is missing a step, it will not route properly as there is an error in the set up.  Please contact Purchasing to get that updated and the traveler will be notified to re-"save and send for approval".</a:t>
            </a:r>
          </a:p>
        </p:txBody>
      </p:sp>
    </p:spTree>
    <p:extLst>
      <p:ext uri="{BB962C8B-B14F-4D97-AF65-F5344CB8AC3E}">
        <p14:creationId xmlns:p14="http://schemas.microsoft.com/office/powerpoint/2010/main" val="333597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6179" y="86916"/>
            <a:ext cx="9922488" cy="6771084"/>
          </a:xfrm>
          <a:prstGeom prst="rect">
            <a:avLst/>
          </a:prstGeom>
          <a:noFill/>
        </p:spPr>
        <p:txBody>
          <a:bodyPr wrap="square" rtlCol="0">
            <a:spAutoFit/>
          </a:bodyPr>
          <a:lstStyle/>
          <a:p>
            <a:r>
              <a:rPr lang="en-US" sz="1400" dirty="0"/>
              <a:t>Notes:</a:t>
            </a:r>
          </a:p>
          <a:p>
            <a:r>
              <a:rPr lang="en-US" sz="1400" b="1" dirty="0"/>
              <a:t>All reimbursements are made through the Expense Report.  This is a change from the paper process.</a:t>
            </a:r>
          </a:p>
          <a:p>
            <a:endParaRPr lang="en-US" sz="1400" dirty="0"/>
          </a:p>
          <a:p>
            <a:r>
              <a:rPr lang="en-US" sz="1400" dirty="0"/>
              <a:t>ALL expense reports would be created from the approved Travel Request. The Travel Request must be approved before the blue “create” link is available under the “Expense Report” column of the Travel Request.  </a:t>
            </a:r>
            <a:r>
              <a:rPr lang="en-US" sz="1400" b="1" dirty="0"/>
              <a:t>DO NOT use “Create New Expense Report” as it will generate a whole new trip and will not release encumbrance from the budget.</a:t>
            </a:r>
            <a:endParaRPr lang="en-US" sz="1400" dirty="0"/>
          </a:p>
          <a:p>
            <a:endParaRPr lang="en-US" sz="1400" dirty="0"/>
          </a:p>
          <a:p>
            <a:r>
              <a:rPr lang="en-US" sz="1400" dirty="0"/>
              <a:t>Travel Assistants can complete the entry; however, they only have permissions to Save Draft.</a:t>
            </a:r>
          </a:p>
          <a:p>
            <a:r>
              <a:rPr lang="en-US" sz="1400" dirty="0"/>
              <a:t>The travel must enter the Travel Request or Travel Expense Report and go to Step 3, review, and Save and Send for Approval.</a:t>
            </a:r>
          </a:p>
          <a:p>
            <a:endParaRPr lang="en-US" sz="1400" dirty="0"/>
          </a:p>
          <a:p>
            <a:r>
              <a:rPr lang="en-US" sz="1400" b="1" dirty="0"/>
              <a:t>Any time you go into a trip through “change” you will need to re-”save and send for approval” so it goes back to routing.</a:t>
            </a:r>
          </a:p>
          <a:p>
            <a:endParaRPr lang="en-US" sz="1400" dirty="0"/>
          </a:p>
          <a:p>
            <a:r>
              <a:rPr lang="en-US" sz="1400" dirty="0"/>
              <a:t>You can check on the status of the Request or Report at any time by going in to “My Trips and Expenses”, “All My Trips” tab, click on the trip line in question, details will come up below the dashboard where you can “display/print”. Or you can “All my Travel Requests” or “All My Expense Reports” tab click on the “Display/Print” button on the dashboard.  You can review expenses submitted and at the end of the document you can view the status on the “Approval Log”. </a:t>
            </a:r>
          </a:p>
          <a:p>
            <a:endParaRPr lang="en-US" sz="1400" dirty="0"/>
          </a:p>
          <a:p>
            <a:r>
              <a:rPr lang="en-US" sz="1400" b="1" dirty="0"/>
              <a:t>Grants and additional cost centers would need to be entered at the Travel Expense Report receipt level.  It will route to those grant approvers of cost center/IO/WBS managers at that time.</a:t>
            </a:r>
          </a:p>
          <a:p>
            <a:endParaRPr lang="en-US" sz="1400" dirty="0"/>
          </a:p>
          <a:p>
            <a:r>
              <a:rPr lang="en-US" sz="1400" dirty="0"/>
              <a:t>Please, tape receipts to a sheet of paper in date order and upload receipts in as few file uploads as possible.  This would assist the auditing process.  There will be times this is not possible, that is ok.</a:t>
            </a:r>
          </a:p>
          <a:p>
            <a:endParaRPr lang="en-US" sz="1400" dirty="0"/>
          </a:p>
          <a:p>
            <a:r>
              <a:rPr lang="en-US" sz="1400" b="1" dirty="0"/>
              <a:t>Please make sure your receipt dates are correct.</a:t>
            </a:r>
          </a:p>
          <a:p>
            <a:endParaRPr lang="en-US" sz="1400" b="1" dirty="0"/>
          </a:p>
          <a:p>
            <a:r>
              <a:rPr lang="en-US" sz="1400" dirty="0"/>
              <a:t>It will take time to get used to it…we all understand that.</a:t>
            </a:r>
          </a:p>
          <a:p>
            <a:r>
              <a:rPr lang="en-US" sz="1400" dirty="0"/>
              <a:t>We are learning with you.  If we are all patient, we will have much success.  Thank you!!</a:t>
            </a:r>
            <a:endParaRPr lang="en-US" sz="1400" b="1" dirty="0"/>
          </a:p>
        </p:txBody>
      </p:sp>
    </p:spTree>
    <p:extLst>
      <p:ext uri="{BB962C8B-B14F-4D97-AF65-F5344CB8AC3E}">
        <p14:creationId xmlns:p14="http://schemas.microsoft.com/office/powerpoint/2010/main" val="75839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6147" y="1954635"/>
            <a:ext cx="7252852" cy="4337108"/>
          </a:xfrm>
          <a:prstGeom prst="rect">
            <a:avLst/>
          </a:prstGeom>
        </p:spPr>
      </p:pic>
      <p:sp>
        <p:nvSpPr>
          <p:cNvPr id="3" name="TextBox 2"/>
          <p:cNvSpPr txBox="1"/>
          <p:nvPr/>
        </p:nvSpPr>
        <p:spPr>
          <a:xfrm>
            <a:off x="2936147" y="478173"/>
            <a:ext cx="7885651" cy="1200329"/>
          </a:xfrm>
          <a:prstGeom prst="rect">
            <a:avLst/>
          </a:prstGeom>
          <a:noFill/>
        </p:spPr>
        <p:txBody>
          <a:bodyPr wrap="square" rtlCol="0">
            <a:spAutoFit/>
          </a:bodyPr>
          <a:lstStyle/>
          <a:p>
            <a:pPr algn="ctr"/>
            <a:r>
              <a:rPr lang="en-US" dirty="0"/>
              <a:t>Travel Management is an online travel reimbursement system accessed through the ESS (Employee Self Service) Portal.</a:t>
            </a:r>
          </a:p>
          <a:p>
            <a:pPr algn="ctr"/>
            <a:endParaRPr lang="en-US" dirty="0"/>
          </a:p>
          <a:p>
            <a:pPr algn="ctr"/>
            <a:r>
              <a:rPr lang="en-US" dirty="0"/>
              <a:t>Log into ESS</a:t>
            </a:r>
          </a:p>
        </p:txBody>
      </p:sp>
    </p:spTree>
    <p:extLst>
      <p:ext uri="{BB962C8B-B14F-4D97-AF65-F5344CB8AC3E}">
        <p14:creationId xmlns:p14="http://schemas.microsoft.com/office/powerpoint/2010/main" val="6025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201" y="853377"/>
            <a:ext cx="8911687" cy="810407"/>
          </a:xfrm>
        </p:spPr>
        <p:txBody>
          <a:bodyPr/>
          <a:lstStyle/>
          <a:p>
            <a:r>
              <a:rPr lang="en-US" dirty="0"/>
              <a:t>ESS Portal / Travel Management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305" y="1903302"/>
            <a:ext cx="5260180" cy="35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68073" y="2553354"/>
            <a:ext cx="1003035" cy="2401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1256249" y="5083727"/>
            <a:ext cx="5134346" cy="40507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484" y="3120482"/>
            <a:ext cx="5344385" cy="347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558374" y="5153664"/>
            <a:ext cx="5260495" cy="39145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3011648" y="2315361"/>
            <a:ext cx="436227" cy="58723"/>
          </a:xfrm>
          <a:prstGeom prst="rect">
            <a:avLst/>
          </a:prstGeom>
          <a:solidFill>
            <a:schemeClr val="tx1">
              <a:lumMod val="95000"/>
              <a:lumOff val="5000"/>
            </a:schemeClr>
          </a:solidFill>
        </p:spPr>
        <p:txBody>
          <a:bodyPr wrap="square" rtlCol="0">
            <a:spAutoFit/>
          </a:bodyPr>
          <a:lstStyle/>
          <a:p>
            <a:endParaRPr lang="en-US" dirty="0"/>
          </a:p>
        </p:txBody>
      </p:sp>
      <p:sp>
        <p:nvSpPr>
          <p:cNvPr id="10" name="TextBox 9"/>
          <p:cNvSpPr txBox="1"/>
          <p:nvPr/>
        </p:nvSpPr>
        <p:spPr>
          <a:xfrm>
            <a:off x="1904301" y="3040474"/>
            <a:ext cx="310393" cy="222843"/>
          </a:xfrm>
          <a:prstGeom prst="rect">
            <a:avLst/>
          </a:prstGeom>
          <a:solidFill>
            <a:schemeClr val="tx1">
              <a:lumMod val="95000"/>
              <a:lumOff val="5000"/>
            </a:schemeClr>
          </a:solidFill>
        </p:spPr>
        <p:txBody>
          <a:bodyPr wrap="square" rtlCol="0">
            <a:spAutoFit/>
          </a:bodyPr>
          <a:lstStyle/>
          <a:p>
            <a:endParaRPr lang="en-US" dirty="0"/>
          </a:p>
        </p:txBody>
      </p:sp>
      <p:sp>
        <p:nvSpPr>
          <p:cNvPr id="11" name="TextBox 10"/>
          <p:cNvSpPr txBox="1"/>
          <p:nvPr/>
        </p:nvSpPr>
        <p:spPr>
          <a:xfrm>
            <a:off x="8321880" y="3498209"/>
            <a:ext cx="453004" cy="67112"/>
          </a:xfrm>
          <a:prstGeom prst="rect">
            <a:avLst/>
          </a:prstGeom>
          <a:solidFill>
            <a:schemeClr val="tx1">
              <a:lumMod val="95000"/>
              <a:lumOff val="5000"/>
            </a:schemeClr>
          </a:solidFill>
        </p:spPr>
        <p:txBody>
          <a:bodyPr wrap="square" rtlCol="0">
            <a:spAutoFit/>
          </a:bodyPr>
          <a:lstStyle/>
          <a:p>
            <a:endParaRPr lang="en-US" dirty="0"/>
          </a:p>
        </p:txBody>
      </p:sp>
      <p:cxnSp>
        <p:nvCxnSpPr>
          <p:cNvPr id="12" name="Straight Connector 11"/>
          <p:cNvCxnSpPr/>
          <p:nvPr/>
        </p:nvCxnSpPr>
        <p:spPr>
          <a:xfrm>
            <a:off x="6558374" y="5671751"/>
            <a:ext cx="4575064" cy="827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58374" y="5647038"/>
            <a:ext cx="4500923" cy="948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57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205" y="407133"/>
            <a:ext cx="3626223" cy="874646"/>
          </a:xfrm>
        </p:spPr>
        <p:txBody>
          <a:bodyPr>
            <a:noAutofit/>
          </a:bodyPr>
          <a:lstStyle/>
          <a:p>
            <a:r>
              <a:rPr lang="en-US" sz="3200" dirty="0"/>
              <a:t>Getting Started</a:t>
            </a:r>
          </a:p>
        </p:txBody>
      </p:sp>
      <p:sp>
        <p:nvSpPr>
          <p:cNvPr id="7" name="TextBox 6"/>
          <p:cNvSpPr txBox="1"/>
          <p:nvPr/>
        </p:nvSpPr>
        <p:spPr>
          <a:xfrm>
            <a:off x="4196846" y="1281779"/>
            <a:ext cx="5224943" cy="461665"/>
          </a:xfrm>
          <a:prstGeom prst="rect">
            <a:avLst/>
          </a:prstGeom>
          <a:noFill/>
        </p:spPr>
        <p:txBody>
          <a:bodyPr wrap="square" rtlCol="0">
            <a:spAutoFit/>
          </a:bodyPr>
          <a:lstStyle/>
          <a:p>
            <a:pPr algn="ctr"/>
            <a:r>
              <a:rPr lang="en-US" sz="2400" dirty="0"/>
              <a:t>Create New Expense Report</a:t>
            </a:r>
          </a:p>
        </p:txBody>
      </p:sp>
      <p:pic>
        <p:nvPicPr>
          <p:cNvPr id="8" name="Picture 7"/>
          <p:cNvPicPr>
            <a:picLocks noChangeAspect="1"/>
          </p:cNvPicPr>
          <p:nvPr/>
        </p:nvPicPr>
        <p:blipFill>
          <a:blip r:embed="rId2"/>
          <a:stretch>
            <a:fillRect/>
          </a:stretch>
        </p:blipFill>
        <p:spPr>
          <a:xfrm>
            <a:off x="2051578" y="2306535"/>
            <a:ext cx="9515475" cy="3133725"/>
          </a:xfrm>
          <a:prstGeom prst="rect">
            <a:avLst/>
          </a:prstGeom>
        </p:spPr>
      </p:pic>
      <p:sp>
        <p:nvSpPr>
          <p:cNvPr id="6" name="Rectangle 5"/>
          <p:cNvSpPr/>
          <p:nvPr/>
        </p:nvSpPr>
        <p:spPr>
          <a:xfrm>
            <a:off x="6262553" y="3489820"/>
            <a:ext cx="1925102" cy="2684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3942827" y="2481843"/>
            <a:ext cx="2097246" cy="336858"/>
          </a:xfrm>
          <a:prstGeom prst="rect">
            <a:avLst/>
          </a:prstGeom>
          <a:solidFill>
            <a:schemeClr val="tx1">
              <a:lumMod val="95000"/>
              <a:lumOff val="5000"/>
            </a:schemeClr>
          </a:solidFill>
        </p:spPr>
        <p:txBody>
          <a:bodyPr wrap="square" rtlCol="0">
            <a:spAutoFit/>
          </a:bodyPr>
          <a:lstStyle/>
          <a:p>
            <a:endParaRPr lang="en-US" dirty="0"/>
          </a:p>
        </p:txBody>
      </p:sp>
      <p:sp>
        <p:nvSpPr>
          <p:cNvPr id="3" name="TextBox 2"/>
          <p:cNvSpPr txBox="1"/>
          <p:nvPr/>
        </p:nvSpPr>
        <p:spPr>
          <a:xfrm>
            <a:off x="1729946" y="1743444"/>
            <a:ext cx="2909165" cy="369332"/>
          </a:xfrm>
          <a:prstGeom prst="rect">
            <a:avLst/>
          </a:prstGeom>
          <a:noFill/>
        </p:spPr>
        <p:txBody>
          <a:bodyPr wrap="square" rtlCol="0">
            <a:spAutoFit/>
          </a:bodyPr>
          <a:lstStyle/>
          <a:p>
            <a:r>
              <a:rPr lang="en-US" dirty="0"/>
              <a:t>Dashboard</a:t>
            </a:r>
          </a:p>
        </p:txBody>
      </p:sp>
      <p:sp>
        <p:nvSpPr>
          <p:cNvPr id="4" name="TextBox 3"/>
          <p:cNvSpPr txBox="1"/>
          <p:nvPr/>
        </p:nvSpPr>
        <p:spPr>
          <a:xfrm>
            <a:off x="2051577" y="5796691"/>
            <a:ext cx="9515475" cy="861774"/>
          </a:xfrm>
          <a:prstGeom prst="rect">
            <a:avLst/>
          </a:prstGeom>
          <a:noFill/>
        </p:spPr>
        <p:txBody>
          <a:bodyPr wrap="square" rtlCol="0">
            <a:spAutoFit/>
          </a:bodyPr>
          <a:lstStyle/>
          <a:p>
            <a:r>
              <a:rPr lang="en-US" sz="1400" u="sng" dirty="0">
                <a:solidFill>
                  <a:srgbClr val="0070C0"/>
                </a:solidFill>
              </a:rPr>
              <a:t>The only time you would start with an expense report </a:t>
            </a:r>
            <a:r>
              <a:rPr lang="en-US" sz="1400" dirty="0">
                <a:solidFill>
                  <a:srgbClr val="0070C0"/>
                </a:solidFill>
              </a:rPr>
              <a:t>is if you have a paper blanket travel request.  You will include this TR# in the comments.</a:t>
            </a:r>
          </a:p>
          <a:p>
            <a:endParaRPr lang="en-US" sz="1000" dirty="0"/>
          </a:p>
          <a:p>
            <a:r>
              <a:rPr lang="en-US" sz="1200" dirty="0"/>
              <a:t>If you click on “Create New Expense Report” and nothing happens, check your pop-up blockers</a:t>
            </a:r>
          </a:p>
        </p:txBody>
      </p:sp>
    </p:spTree>
    <p:extLst>
      <p:ext uri="{BB962C8B-B14F-4D97-AF65-F5344CB8AC3E}">
        <p14:creationId xmlns:p14="http://schemas.microsoft.com/office/powerpoint/2010/main" val="12513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7BC5-54CC-4157-B1FA-D50FF567A5E8}"/>
              </a:ext>
            </a:extLst>
          </p:cNvPr>
          <p:cNvSpPr>
            <a:spLocks noGrp="1"/>
          </p:cNvSpPr>
          <p:nvPr>
            <p:ph type="title"/>
          </p:nvPr>
        </p:nvSpPr>
        <p:spPr>
          <a:xfrm>
            <a:off x="1640156" y="585994"/>
            <a:ext cx="8911687" cy="1280890"/>
          </a:xfrm>
        </p:spPr>
        <p:txBody>
          <a:bodyPr/>
          <a:lstStyle/>
          <a:p>
            <a:pPr algn="ctr"/>
            <a:r>
              <a:rPr lang="en-US" dirty="0"/>
              <a:t>Choose Trip “Schema”</a:t>
            </a:r>
          </a:p>
        </p:txBody>
      </p:sp>
      <p:pic>
        <p:nvPicPr>
          <p:cNvPr id="3" name="Picture 2">
            <a:extLst>
              <a:ext uri="{FF2B5EF4-FFF2-40B4-BE49-F238E27FC236}">
                <a16:creationId xmlns:a16="http://schemas.microsoft.com/office/drawing/2014/main" id="{5C20E4A8-63B3-4871-9D5A-F67A4D0C114C}"/>
              </a:ext>
            </a:extLst>
          </p:cNvPr>
          <p:cNvPicPr>
            <a:picLocks noChangeAspect="1"/>
          </p:cNvPicPr>
          <p:nvPr/>
        </p:nvPicPr>
        <p:blipFill>
          <a:blip r:embed="rId2"/>
          <a:stretch>
            <a:fillRect/>
          </a:stretch>
        </p:blipFill>
        <p:spPr>
          <a:xfrm>
            <a:off x="3543300" y="2310599"/>
            <a:ext cx="5105400" cy="1524000"/>
          </a:xfrm>
          <a:prstGeom prst="rect">
            <a:avLst/>
          </a:prstGeom>
        </p:spPr>
      </p:pic>
      <p:pic>
        <p:nvPicPr>
          <p:cNvPr id="5" name="Picture 4">
            <a:extLst>
              <a:ext uri="{FF2B5EF4-FFF2-40B4-BE49-F238E27FC236}">
                <a16:creationId xmlns:a16="http://schemas.microsoft.com/office/drawing/2014/main" id="{C73E79C9-253D-4ED9-8A60-201BFD8A70C3}"/>
              </a:ext>
            </a:extLst>
          </p:cNvPr>
          <p:cNvPicPr>
            <a:picLocks noChangeAspect="1"/>
          </p:cNvPicPr>
          <p:nvPr/>
        </p:nvPicPr>
        <p:blipFill>
          <a:blip r:embed="rId3"/>
          <a:stretch>
            <a:fillRect/>
          </a:stretch>
        </p:blipFill>
        <p:spPr>
          <a:xfrm>
            <a:off x="3543299" y="3578160"/>
            <a:ext cx="5105400" cy="1000125"/>
          </a:xfrm>
          <a:prstGeom prst="rect">
            <a:avLst/>
          </a:prstGeom>
        </p:spPr>
      </p:pic>
      <p:sp>
        <p:nvSpPr>
          <p:cNvPr id="6" name="Rectangle 5">
            <a:extLst>
              <a:ext uri="{FF2B5EF4-FFF2-40B4-BE49-F238E27FC236}">
                <a16:creationId xmlns:a16="http://schemas.microsoft.com/office/drawing/2014/main" id="{7E15E0D2-B8EE-4321-9DC3-5727D4AD71AA}"/>
              </a:ext>
            </a:extLst>
          </p:cNvPr>
          <p:cNvSpPr/>
          <p:nvPr/>
        </p:nvSpPr>
        <p:spPr>
          <a:xfrm>
            <a:off x="3185021" y="5045645"/>
            <a:ext cx="5821958" cy="86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Choose the trip schema that matches your travel.  Click “Start”.</a:t>
            </a:r>
          </a:p>
        </p:txBody>
      </p:sp>
      <p:sp>
        <p:nvSpPr>
          <p:cNvPr id="7" name="Oval 6">
            <a:extLst>
              <a:ext uri="{FF2B5EF4-FFF2-40B4-BE49-F238E27FC236}">
                <a16:creationId xmlns:a16="http://schemas.microsoft.com/office/drawing/2014/main" id="{44568643-EAE8-40F1-A8A1-6CFBEC1F1200}"/>
              </a:ext>
            </a:extLst>
          </p:cNvPr>
          <p:cNvSpPr/>
          <p:nvPr/>
        </p:nvSpPr>
        <p:spPr>
          <a:xfrm>
            <a:off x="3330429" y="2827235"/>
            <a:ext cx="1157681" cy="5201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7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7FEE9-8C8F-475D-9012-0424E36678CB}"/>
              </a:ext>
            </a:extLst>
          </p:cNvPr>
          <p:cNvPicPr>
            <a:picLocks noChangeAspect="1"/>
          </p:cNvPicPr>
          <p:nvPr/>
        </p:nvPicPr>
        <p:blipFill>
          <a:blip r:embed="rId2"/>
          <a:stretch>
            <a:fillRect/>
          </a:stretch>
        </p:blipFill>
        <p:spPr>
          <a:xfrm>
            <a:off x="3503742" y="1383923"/>
            <a:ext cx="4951358" cy="3769389"/>
          </a:xfrm>
          <a:prstGeom prst="rect">
            <a:avLst/>
          </a:prstGeom>
        </p:spPr>
      </p:pic>
      <p:sp>
        <p:nvSpPr>
          <p:cNvPr id="2" name="Title 1"/>
          <p:cNvSpPr>
            <a:spLocks noGrp="1"/>
          </p:cNvSpPr>
          <p:nvPr>
            <p:ph type="title"/>
          </p:nvPr>
        </p:nvSpPr>
        <p:spPr>
          <a:xfrm>
            <a:off x="2987207" y="316277"/>
            <a:ext cx="6173571" cy="627049"/>
          </a:xfrm>
        </p:spPr>
        <p:txBody>
          <a:bodyPr>
            <a:normAutofit/>
          </a:bodyPr>
          <a:lstStyle/>
          <a:p>
            <a:pPr algn="ctr"/>
            <a:r>
              <a:rPr lang="en-US" sz="2800" dirty="0"/>
              <a:t>Step 1 - Enter General Data</a:t>
            </a:r>
          </a:p>
        </p:txBody>
      </p:sp>
      <p:sp>
        <p:nvSpPr>
          <p:cNvPr id="4" name="TextBox 3"/>
          <p:cNvSpPr txBox="1"/>
          <p:nvPr/>
        </p:nvSpPr>
        <p:spPr>
          <a:xfrm>
            <a:off x="403654" y="1395798"/>
            <a:ext cx="3229257" cy="369332"/>
          </a:xfrm>
          <a:prstGeom prst="rect">
            <a:avLst/>
          </a:prstGeom>
          <a:noFill/>
        </p:spPr>
        <p:txBody>
          <a:bodyPr wrap="square" rtlCol="0">
            <a:spAutoFit/>
          </a:bodyPr>
          <a:lstStyle/>
          <a:p>
            <a:r>
              <a:rPr lang="en-US" sz="900" dirty="0">
                <a:solidFill>
                  <a:schemeClr val="accent1">
                    <a:lumMod val="60000"/>
                    <a:lumOff val="40000"/>
                  </a:schemeClr>
                </a:solidFill>
              </a:rPr>
              <a:t>Receipts are to be taped to a sheet of paper in date order and uploaded as few documents as possible.</a:t>
            </a:r>
          </a:p>
        </p:txBody>
      </p:sp>
      <p:pic>
        <p:nvPicPr>
          <p:cNvPr id="25" name="Picture 24"/>
          <p:cNvPicPr>
            <a:picLocks noChangeAspect="1"/>
          </p:cNvPicPr>
          <p:nvPr/>
        </p:nvPicPr>
        <p:blipFill>
          <a:blip r:embed="rId3"/>
          <a:stretch>
            <a:fillRect/>
          </a:stretch>
        </p:blipFill>
        <p:spPr>
          <a:xfrm>
            <a:off x="3632911" y="5087374"/>
            <a:ext cx="4871320" cy="433618"/>
          </a:xfrm>
          <a:prstGeom prst="rect">
            <a:avLst/>
          </a:prstGeom>
        </p:spPr>
      </p:pic>
      <p:sp>
        <p:nvSpPr>
          <p:cNvPr id="26" name="TextBox 25"/>
          <p:cNvSpPr txBox="1"/>
          <p:nvPr/>
        </p:nvSpPr>
        <p:spPr>
          <a:xfrm>
            <a:off x="5105678" y="2051320"/>
            <a:ext cx="2308515" cy="507831"/>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r>
              <a:rPr lang="en-US" sz="900" dirty="0"/>
              <a:t>Travelers can attach documents here once </a:t>
            </a:r>
            <a:r>
              <a:rPr lang="en-US" sz="900" dirty="0">
                <a:solidFill>
                  <a:srgbClr val="FF0000"/>
                </a:solidFill>
              </a:rPr>
              <a:t>*</a:t>
            </a:r>
            <a:r>
              <a:rPr lang="en-US" sz="900" dirty="0"/>
              <a:t> items are completed and saved as a draft</a:t>
            </a:r>
          </a:p>
        </p:txBody>
      </p:sp>
      <p:cxnSp>
        <p:nvCxnSpPr>
          <p:cNvPr id="28" name="Straight Arrow Connector 27"/>
          <p:cNvCxnSpPr>
            <a:cxnSpLocks/>
            <a:stCxn id="26" idx="1"/>
          </p:cNvCxnSpPr>
          <p:nvPr/>
        </p:nvCxnSpPr>
        <p:spPr>
          <a:xfrm flipH="1">
            <a:off x="4695078" y="2305236"/>
            <a:ext cx="410600" cy="74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89903" y="2577306"/>
            <a:ext cx="1517598" cy="855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63461" y="2343646"/>
            <a:ext cx="620786" cy="147736"/>
          </a:xfrm>
          <a:prstGeom prst="rect">
            <a:avLst/>
          </a:prstGeom>
          <a:noFill/>
          <a:ln w="28575">
            <a:solidFill>
              <a:schemeClr val="accent1"/>
            </a:solidFill>
          </a:ln>
        </p:spPr>
        <p:txBody>
          <a:bodyPr wrap="square" rtlCol="0">
            <a:spAutoFit/>
          </a:bodyPr>
          <a:lstStyle/>
          <a:p>
            <a:endParaRPr lang="en-US" dirty="0"/>
          </a:p>
        </p:txBody>
      </p:sp>
      <p:sp>
        <p:nvSpPr>
          <p:cNvPr id="38" name="TextBox 37"/>
          <p:cNvSpPr txBox="1"/>
          <p:nvPr/>
        </p:nvSpPr>
        <p:spPr>
          <a:xfrm>
            <a:off x="6655105" y="3386730"/>
            <a:ext cx="144446" cy="136493"/>
          </a:xfrm>
          <a:prstGeom prst="rect">
            <a:avLst/>
          </a:prstGeom>
          <a:noFill/>
          <a:ln w="28575">
            <a:solidFill>
              <a:schemeClr val="accent1"/>
            </a:solidFill>
          </a:ln>
        </p:spPr>
        <p:txBody>
          <a:bodyPr wrap="square" rtlCol="0">
            <a:spAutoFit/>
          </a:bodyPr>
          <a:lstStyle/>
          <a:p>
            <a:endParaRPr lang="en-US" dirty="0"/>
          </a:p>
        </p:txBody>
      </p:sp>
      <p:sp>
        <p:nvSpPr>
          <p:cNvPr id="3" name="TextBox 2"/>
          <p:cNvSpPr txBox="1"/>
          <p:nvPr/>
        </p:nvSpPr>
        <p:spPr>
          <a:xfrm>
            <a:off x="1848146" y="2597438"/>
            <a:ext cx="1606465" cy="369332"/>
          </a:xfrm>
          <a:prstGeom prst="rect">
            <a:avLst/>
          </a:prstGeom>
          <a:solidFill>
            <a:schemeClr val="accent6">
              <a:lumMod val="60000"/>
              <a:lumOff val="40000"/>
            </a:schemeClr>
          </a:solidFill>
          <a:ln>
            <a:solidFill>
              <a:schemeClr val="tx1"/>
            </a:solidFill>
          </a:ln>
        </p:spPr>
        <p:txBody>
          <a:bodyPr wrap="square" rtlCol="0">
            <a:spAutoFit/>
          </a:bodyPr>
          <a:lstStyle/>
          <a:p>
            <a:r>
              <a:rPr lang="en-US" sz="900" dirty="0"/>
              <a:t>Dates and times must be entered in military time</a:t>
            </a:r>
          </a:p>
        </p:txBody>
      </p:sp>
      <p:cxnSp>
        <p:nvCxnSpPr>
          <p:cNvPr id="7" name="Straight Arrow Connector 6"/>
          <p:cNvCxnSpPr>
            <a:stCxn id="3" idx="3"/>
          </p:cNvCxnSpPr>
          <p:nvPr/>
        </p:nvCxnSpPr>
        <p:spPr>
          <a:xfrm>
            <a:off x="3454611" y="2782104"/>
            <a:ext cx="853631" cy="14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a:xfrm>
            <a:off x="1981930" y="6189146"/>
            <a:ext cx="8443029" cy="520350"/>
          </a:xfrm>
        </p:spPr>
        <p:txBody>
          <a:bodyPr/>
          <a:lstStyle/>
          <a:p>
            <a:r>
              <a:rPr lang="en-US" sz="1100" dirty="0">
                <a:solidFill>
                  <a:srgbClr val="0070C0"/>
                </a:solidFill>
              </a:rPr>
              <a:t>Trip Region Search:  Click on paper icons, in upper right click “show search criteria”, Trip Region Code is state abbreviation in capitals with an *, Name of trip region is the city, or part of, with capitals where necessary and *.  Example:  “San Fran*”.  The * is a must in order to produce search results.</a:t>
            </a:r>
          </a:p>
        </p:txBody>
      </p:sp>
      <p:sp>
        <p:nvSpPr>
          <p:cNvPr id="9" name="TextBox 8"/>
          <p:cNvSpPr txBox="1"/>
          <p:nvPr/>
        </p:nvSpPr>
        <p:spPr>
          <a:xfrm>
            <a:off x="212353" y="3406663"/>
            <a:ext cx="3272809" cy="784830"/>
          </a:xfrm>
          <a:prstGeom prst="rect">
            <a:avLst/>
          </a:prstGeom>
          <a:solidFill>
            <a:schemeClr val="accent6">
              <a:lumMod val="60000"/>
              <a:lumOff val="40000"/>
            </a:schemeClr>
          </a:solidFill>
          <a:ln>
            <a:solidFill>
              <a:schemeClr val="tx1"/>
            </a:solidFill>
          </a:ln>
        </p:spPr>
        <p:txBody>
          <a:bodyPr wrap="square" rtlCol="0">
            <a:spAutoFit/>
          </a:bodyPr>
          <a:lstStyle/>
          <a:p>
            <a:r>
              <a:rPr lang="en-US" sz="900" dirty="0"/>
              <a:t>Destination is free text to indicate a location where you will be doing business.  Example:  “ABC Convention Center”, or “Marriott Center City”</a:t>
            </a:r>
          </a:p>
          <a:p>
            <a:r>
              <a:rPr lang="en-US" sz="900" dirty="0"/>
              <a:t>Additional destinations can be added once </a:t>
            </a:r>
            <a:r>
              <a:rPr lang="en-US" sz="900" dirty="0">
                <a:solidFill>
                  <a:srgbClr val="FF0000"/>
                </a:solidFill>
              </a:rPr>
              <a:t>*</a:t>
            </a:r>
            <a:r>
              <a:rPr lang="en-US" sz="900" dirty="0"/>
              <a:t> items are completed and saved as a draft</a:t>
            </a:r>
          </a:p>
        </p:txBody>
      </p:sp>
      <p:pic>
        <p:nvPicPr>
          <p:cNvPr id="30" name="Picture 29"/>
          <p:cNvPicPr>
            <a:picLocks noChangeAspect="1"/>
          </p:cNvPicPr>
          <p:nvPr/>
        </p:nvPicPr>
        <p:blipFill>
          <a:blip r:embed="rId4"/>
          <a:stretch>
            <a:fillRect/>
          </a:stretch>
        </p:blipFill>
        <p:spPr>
          <a:xfrm>
            <a:off x="8315738" y="3829995"/>
            <a:ext cx="3956218" cy="2307793"/>
          </a:xfrm>
          <a:prstGeom prst="rect">
            <a:avLst/>
          </a:prstGeom>
        </p:spPr>
      </p:pic>
      <p:cxnSp>
        <p:nvCxnSpPr>
          <p:cNvPr id="19" name="Straight Connector 18"/>
          <p:cNvCxnSpPr>
            <a:endCxn id="30" idx="1"/>
          </p:cNvCxnSpPr>
          <p:nvPr/>
        </p:nvCxnSpPr>
        <p:spPr>
          <a:xfrm>
            <a:off x="7488195" y="4873222"/>
            <a:ext cx="827543" cy="110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3485162" y="3586396"/>
            <a:ext cx="996224" cy="64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488195" y="4908532"/>
            <a:ext cx="819306" cy="7536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5"/>
          <a:stretch>
            <a:fillRect/>
          </a:stretch>
        </p:blipFill>
        <p:spPr>
          <a:xfrm>
            <a:off x="7348784" y="2370493"/>
            <a:ext cx="4797684" cy="1242693"/>
          </a:xfrm>
          <a:prstGeom prst="rect">
            <a:avLst/>
          </a:prstGeom>
        </p:spPr>
      </p:pic>
      <p:cxnSp>
        <p:nvCxnSpPr>
          <p:cNvPr id="35" name="Straight Arrow Connector 34"/>
          <p:cNvCxnSpPr>
            <a:cxnSpLocks/>
          </p:cNvCxnSpPr>
          <p:nvPr/>
        </p:nvCxnSpPr>
        <p:spPr>
          <a:xfrm>
            <a:off x="11438832" y="2782104"/>
            <a:ext cx="0" cy="1047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755657" y="2176625"/>
            <a:ext cx="1977081" cy="246221"/>
          </a:xfrm>
          <a:prstGeom prst="rect">
            <a:avLst/>
          </a:prstGeom>
          <a:noFill/>
        </p:spPr>
        <p:txBody>
          <a:bodyPr wrap="square" rtlCol="0">
            <a:spAutoFit/>
          </a:bodyPr>
          <a:lstStyle/>
          <a:p>
            <a:r>
              <a:rPr lang="en-US" sz="1000" dirty="0">
                <a:solidFill>
                  <a:schemeClr val="tx1">
                    <a:lumMod val="65000"/>
                    <a:lumOff val="35000"/>
                  </a:schemeClr>
                </a:solidFill>
              </a:rPr>
              <a:t>See Trip Region file</a:t>
            </a:r>
          </a:p>
        </p:txBody>
      </p:sp>
      <p:sp>
        <p:nvSpPr>
          <p:cNvPr id="43" name="TextBox 42"/>
          <p:cNvSpPr txBox="1"/>
          <p:nvPr/>
        </p:nvSpPr>
        <p:spPr>
          <a:xfrm>
            <a:off x="9990666" y="4817533"/>
            <a:ext cx="2155801" cy="369332"/>
          </a:xfrm>
          <a:prstGeom prst="rect">
            <a:avLst/>
          </a:prstGeom>
          <a:noFill/>
        </p:spPr>
        <p:txBody>
          <a:bodyPr wrap="square" rtlCol="0">
            <a:spAutoFit/>
          </a:bodyPr>
          <a:lstStyle/>
          <a:p>
            <a:r>
              <a:rPr lang="en-US" sz="900" dirty="0">
                <a:solidFill>
                  <a:srgbClr val="FF0000"/>
                </a:solidFill>
              </a:rPr>
              <a:t>The asterisk is the search wild card and MUST be used</a:t>
            </a:r>
          </a:p>
        </p:txBody>
      </p:sp>
      <p:cxnSp>
        <p:nvCxnSpPr>
          <p:cNvPr id="47" name="Straight Arrow Connector 46"/>
          <p:cNvCxnSpPr/>
          <p:nvPr/>
        </p:nvCxnSpPr>
        <p:spPr>
          <a:xfrm flipH="1" flipV="1">
            <a:off x="10871200" y="4368800"/>
            <a:ext cx="643467" cy="448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10820400" y="4478867"/>
            <a:ext cx="381000" cy="394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81426" y="1888862"/>
            <a:ext cx="892562" cy="142875"/>
          </a:xfrm>
          <a:prstGeom prst="rect">
            <a:avLst/>
          </a:prstGeom>
          <a:solidFill>
            <a:schemeClr val="tx1">
              <a:lumMod val="95000"/>
              <a:lumOff val="5000"/>
            </a:schemeClr>
          </a:solidFill>
        </p:spPr>
        <p:txBody>
          <a:bodyPr wrap="square" rtlCol="0">
            <a:spAutoFit/>
          </a:bodyPr>
          <a:lstStyle/>
          <a:p>
            <a:endParaRPr lang="en-US" dirty="0"/>
          </a:p>
        </p:txBody>
      </p:sp>
      <p:sp>
        <p:nvSpPr>
          <p:cNvPr id="14" name="Rectangle 13">
            <a:extLst>
              <a:ext uri="{FF2B5EF4-FFF2-40B4-BE49-F238E27FC236}">
                <a16:creationId xmlns:a16="http://schemas.microsoft.com/office/drawing/2014/main" id="{75DFE44E-0607-4A62-B083-D28D0023113C}"/>
              </a:ext>
            </a:extLst>
          </p:cNvPr>
          <p:cNvSpPr/>
          <p:nvPr/>
        </p:nvSpPr>
        <p:spPr>
          <a:xfrm>
            <a:off x="11068566" y="2597438"/>
            <a:ext cx="835412" cy="18466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1444D9-E6B0-4DB3-86F5-E7D021806968}"/>
              </a:ext>
            </a:extLst>
          </p:cNvPr>
          <p:cNvSpPr/>
          <p:nvPr/>
        </p:nvSpPr>
        <p:spPr>
          <a:xfrm>
            <a:off x="4743573" y="1395798"/>
            <a:ext cx="724210" cy="125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F0A0B5-7FA4-429C-B7AD-E9354B3993AB}"/>
              </a:ext>
            </a:extLst>
          </p:cNvPr>
          <p:cNvSpPr/>
          <p:nvPr/>
        </p:nvSpPr>
        <p:spPr>
          <a:xfrm>
            <a:off x="755009" y="4624359"/>
            <a:ext cx="2877902" cy="24343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1"/>
                </a:solidFill>
              </a:rPr>
              <a:t>**You must Enter paper TR# in comments here</a:t>
            </a:r>
          </a:p>
        </p:txBody>
      </p:sp>
      <p:cxnSp>
        <p:nvCxnSpPr>
          <p:cNvPr id="12" name="Straight Arrow Connector 11">
            <a:extLst>
              <a:ext uri="{FF2B5EF4-FFF2-40B4-BE49-F238E27FC236}">
                <a16:creationId xmlns:a16="http://schemas.microsoft.com/office/drawing/2014/main" id="{7C5A63F2-D670-4405-9036-D1448E929939}"/>
              </a:ext>
            </a:extLst>
          </p:cNvPr>
          <p:cNvCxnSpPr>
            <a:cxnSpLocks/>
            <a:stCxn id="6" idx="3"/>
          </p:cNvCxnSpPr>
          <p:nvPr/>
        </p:nvCxnSpPr>
        <p:spPr>
          <a:xfrm flipV="1">
            <a:off x="3632911" y="4650231"/>
            <a:ext cx="1174329" cy="9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9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68823-39BC-4F9D-BFAF-2F7A18C092F4}"/>
              </a:ext>
            </a:extLst>
          </p:cNvPr>
          <p:cNvPicPr>
            <a:picLocks noChangeAspect="1"/>
          </p:cNvPicPr>
          <p:nvPr/>
        </p:nvPicPr>
        <p:blipFill>
          <a:blip r:embed="rId2"/>
          <a:stretch>
            <a:fillRect/>
          </a:stretch>
        </p:blipFill>
        <p:spPr>
          <a:xfrm>
            <a:off x="3595667" y="1630188"/>
            <a:ext cx="4649974" cy="4288000"/>
          </a:xfrm>
          <a:prstGeom prst="rect">
            <a:avLst/>
          </a:prstGeom>
        </p:spPr>
      </p:pic>
      <p:sp>
        <p:nvSpPr>
          <p:cNvPr id="2" name="Title 1"/>
          <p:cNvSpPr>
            <a:spLocks noGrp="1"/>
          </p:cNvSpPr>
          <p:nvPr>
            <p:ph type="title"/>
          </p:nvPr>
        </p:nvSpPr>
        <p:spPr>
          <a:xfrm>
            <a:off x="2987207" y="316277"/>
            <a:ext cx="6173571" cy="627049"/>
          </a:xfrm>
        </p:spPr>
        <p:txBody>
          <a:bodyPr>
            <a:normAutofit fontScale="90000"/>
          </a:bodyPr>
          <a:lstStyle/>
          <a:p>
            <a:pPr algn="ctr"/>
            <a:r>
              <a:rPr lang="en-US" sz="2800" dirty="0"/>
              <a:t>Step 1 - Enter General Data (cont.)</a:t>
            </a:r>
          </a:p>
        </p:txBody>
      </p:sp>
      <p:sp>
        <p:nvSpPr>
          <p:cNvPr id="5" name="TextBox 4"/>
          <p:cNvSpPr txBox="1"/>
          <p:nvPr/>
        </p:nvSpPr>
        <p:spPr>
          <a:xfrm>
            <a:off x="170478" y="3604178"/>
            <a:ext cx="3414466" cy="1061829"/>
          </a:xfrm>
          <a:prstGeom prst="rect">
            <a:avLst/>
          </a:prstGeom>
          <a:solidFill>
            <a:schemeClr val="accent6">
              <a:lumMod val="60000"/>
              <a:lumOff val="40000"/>
            </a:schemeClr>
          </a:solidFill>
          <a:ln>
            <a:solidFill>
              <a:schemeClr val="tx1"/>
            </a:solidFill>
          </a:ln>
        </p:spPr>
        <p:txBody>
          <a:bodyPr wrap="square" rtlCol="0">
            <a:spAutoFit/>
          </a:bodyPr>
          <a:lstStyle/>
          <a:p>
            <a:r>
              <a:rPr lang="en-US" sz="900" dirty="0"/>
              <a:t>Comment:  </a:t>
            </a:r>
          </a:p>
          <a:p>
            <a:r>
              <a:rPr lang="en-US" sz="900" dirty="0"/>
              <a:t>This should be where anything is documented that should be known when audited.  </a:t>
            </a:r>
          </a:p>
          <a:p>
            <a:r>
              <a:rPr lang="en-US" sz="900" dirty="0"/>
              <a:t>Example:  “Enterprise”, or “Enterprise rate taken but POV used”, or “conference hotel”, or “hotel split with 3 faculty members”, or “ </a:t>
            </a:r>
            <a:r>
              <a:rPr lang="en-US" sz="900" dirty="0" err="1"/>
              <a:t>Conf</a:t>
            </a:r>
            <a:r>
              <a:rPr lang="en-US" sz="900" dirty="0"/>
              <a:t> </a:t>
            </a:r>
            <a:r>
              <a:rPr lang="en-US" sz="900" dirty="0" err="1"/>
              <a:t>reg</a:t>
            </a:r>
            <a:r>
              <a:rPr lang="en-US" sz="900" dirty="0"/>
              <a:t> paid with </a:t>
            </a:r>
            <a:r>
              <a:rPr lang="en-US" sz="900" dirty="0" err="1"/>
              <a:t>PCard</a:t>
            </a:r>
            <a:r>
              <a:rPr lang="en-US" sz="900" dirty="0"/>
              <a:t>”, or justification for an expense, or any or all above, etc.</a:t>
            </a:r>
          </a:p>
        </p:txBody>
      </p:sp>
      <p:sp>
        <p:nvSpPr>
          <p:cNvPr id="37" name="TextBox 36"/>
          <p:cNvSpPr txBox="1"/>
          <p:nvPr/>
        </p:nvSpPr>
        <p:spPr>
          <a:xfrm>
            <a:off x="8322508" y="2467511"/>
            <a:ext cx="3680705" cy="507831"/>
          </a:xfrm>
          <a:prstGeom prst="rect">
            <a:avLst/>
          </a:prstGeom>
          <a:noFill/>
        </p:spPr>
        <p:txBody>
          <a:bodyPr wrap="square" rtlCol="0">
            <a:spAutoFit/>
          </a:bodyPr>
          <a:lstStyle/>
          <a:p>
            <a:r>
              <a:rPr lang="en-US" sz="900" dirty="0">
                <a:solidFill>
                  <a:schemeClr val="accent1">
                    <a:lumMod val="60000"/>
                    <a:lumOff val="40000"/>
                  </a:schemeClr>
                </a:solidFill>
              </a:rPr>
              <a:t>Subsistence rates are based on the US General Services (USG) Rates.  The USG rates are based on the county.  Enter the city you will be doing business in. </a:t>
            </a:r>
            <a:r>
              <a:rPr lang="en-US" sz="900" dirty="0">
                <a:solidFill>
                  <a:schemeClr val="accent3">
                    <a:lumMod val="75000"/>
                  </a:schemeClr>
                </a:solidFill>
              </a:rPr>
              <a:t>See notes below.</a:t>
            </a:r>
          </a:p>
        </p:txBody>
      </p:sp>
      <p:sp>
        <p:nvSpPr>
          <p:cNvPr id="57" name="TextBox 56"/>
          <p:cNvSpPr txBox="1"/>
          <p:nvPr/>
        </p:nvSpPr>
        <p:spPr>
          <a:xfrm>
            <a:off x="3996676" y="1630188"/>
            <a:ext cx="892562" cy="142875"/>
          </a:xfrm>
          <a:prstGeom prst="rect">
            <a:avLst/>
          </a:prstGeom>
          <a:solidFill>
            <a:schemeClr val="tx1">
              <a:lumMod val="95000"/>
              <a:lumOff val="5000"/>
            </a:schemeClr>
          </a:solidFill>
        </p:spPr>
        <p:txBody>
          <a:bodyPr wrap="square" rtlCol="0">
            <a:spAutoFit/>
          </a:bodyPr>
          <a:lstStyle/>
          <a:p>
            <a:endParaRPr lang="en-US" dirty="0"/>
          </a:p>
        </p:txBody>
      </p:sp>
      <p:sp>
        <p:nvSpPr>
          <p:cNvPr id="15" name="TextBox 14"/>
          <p:cNvSpPr txBox="1"/>
          <p:nvPr/>
        </p:nvSpPr>
        <p:spPr>
          <a:xfrm>
            <a:off x="171306" y="1794201"/>
            <a:ext cx="3414466" cy="1200329"/>
          </a:xfrm>
          <a:prstGeom prst="rect">
            <a:avLst/>
          </a:prstGeom>
          <a:solidFill>
            <a:schemeClr val="accent6">
              <a:lumMod val="60000"/>
              <a:lumOff val="40000"/>
            </a:schemeClr>
          </a:solidFill>
          <a:ln>
            <a:solidFill>
              <a:schemeClr val="tx1"/>
            </a:solidFill>
          </a:ln>
        </p:spPr>
        <p:txBody>
          <a:bodyPr wrap="square" rtlCol="0">
            <a:spAutoFit/>
          </a:bodyPr>
          <a:lstStyle/>
          <a:p>
            <a:r>
              <a:rPr lang="en-US" sz="900" dirty="0"/>
              <a:t>Activity would likely be “General Travel” or “Training/Development Travel”.  These are the GL codes that most employee travel falls under.  “Administrative Travel” is not typically used.</a:t>
            </a:r>
          </a:p>
          <a:p>
            <a:endParaRPr lang="en-US" sz="900" dirty="0"/>
          </a:p>
          <a:p>
            <a:r>
              <a:rPr lang="en-US" sz="900" dirty="0"/>
              <a:t>Reason is free text to enter the business purpose of the travel.  Example:  “XYZ conference”, or “Administrative Assistant Conference”; </a:t>
            </a:r>
            <a:r>
              <a:rPr lang="en-US" sz="900" dirty="0" err="1"/>
              <a:t>etc</a:t>
            </a:r>
            <a:endParaRPr lang="en-US" sz="900" dirty="0"/>
          </a:p>
        </p:txBody>
      </p:sp>
      <p:cxnSp>
        <p:nvCxnSpPr>
          <p:cNvPr id="17" name="Straight Arrow Connector 16"/>
          <p:cNvCxnSpPr>
            <a:cxnSpLocks/>
          </p:cNvCxnSpPr>
          <p:nvPr/>
        </p:nvCxnSpPr>
        <p:spPr>
          <a:xfrm>
            <a:off x="3433610" y="2994530"/>
            <a:ext cx="1138566" cy="733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98609" y="4378582"/>
            <a:ext cx="1023899" cy="134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296952" y="4378582"/>
            <a:ext cx="1015661" cy="14248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815882" y="3536560"/>
            <a:ext cx="2250750" cy="954107"/>
          </a:xfrm>
          <a:prstGeom prst="rect">
            <a:avLst/>
          </a:prstGeom>
          <a:solidFill>
            <a:schemeClr val="accent6">
              <a:lumMod val="60000"/>
              <a:lumOff val="40000"/>
            </a:schemeClr>
          </a:solidFill>
          <a:ln>
            <a:solidFill>
              <a:schemeClr val="tx1"/>
            </a:solidFill>
          </a:ln>
        </p:spPr>
        <p:txBody>
          <a:bodyPr wrap="square" rtlCol="0">
            <a:spAutoFit/>
          </a:bodyPr>
          <a:lstStyle/>
          <a:p>
            <a:r>
              <a:rPr lang="en-US" sz="800" b="1" dirty="0"/>
              <a:t>Advances are never used under any circumstance (all expenses are paid via Expense Report).</a:t>
            </a:r>
          </a:p>
          <a:p>
            <a:r>
              <a:rPr lang="en-US" sz="800" dirty="0"/>
              <a:t>Cost Center changes would need to be made here if 100% or split in %, or on the receipt entry in the expense report if by  $ amount or if not known up front.  Any</a:t>
            </a:r>
          </a:p>
        </p:txBody>
      </p:sp>
      <p:cxnSp>
        <p:nvCxnSpPr>
          <p:cNvPr id="27" name="Straight Arrow Connector 26"/>
          <p:cNvCxnSpPr>
            <a:cxnSpLocks/>
          </p:cNvCxnSpPr>
          <p:nvPr/>
        </p:nvCxnSpPr>
        <p:spPr>
          <a:xfrm flipH="1">
            <a:off x="8354062" y="4186811"/>
            <a:ext cx="463959" cy="191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5" idx="3"/>
          </p:cNvCxnSpPr>
          <p:nvPr/>
        </p:nvCxnSpPr>
        <p:spPr>
          <a:xfrm>
            <a:off x="3584944" y="4135093"/>
            <a:ext cx="1026462" cy="18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2708490" y="3014885"/>
            <a:ext cx="1902916" cy="883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BA95C95-FEC4-45D3-ACFE-285AB2F5B6FA}"/>
              </a:ext>
            </a:extLst>
          </p:cNvPr>
          <p:cNvSpPr/>
          <p:nvPr/>
        </p:nvSpPr>
        <p:spPr>
          <a:xfrm>
            <a:off x="3610330" y="4766810"/>
            <a:ext cx="1195707" cy="1428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7A5FD0-76CB-44BB-8766-E9323418C29F}"/>
              </a:ext>
            </a:extLst>
          </p:cNvPr>
          <p:cNvSpPr/>
          <p:nvPr/>
        </p:nvSpPr>
        <p:spPr>
          <a:xfrm>
            <a:off x="6174297" y="4859751"/>
            <a:ext cx="1122655" cy="1342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D028D-2D5B-4E7D-88C4-5084FCA4AC6A}"/>
              </a:ext>
            </a:extLst>
          </p:cNvPr>
          <p:cNvSpPr/>
          <p:nvPr/>
        </p:nvSpPr>
        <p:spPr>
          <a:xfrm>
            <a:off x="5494789" y="5198438"/>
            <a:ext cx="1020229" cy="1342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172E1C-C9C5-4BA4-89E7-0AD54F8829B3}"/>
              </a:ext>
            </a:extLst>
          </p:cNvPr>
          <p:cNvSpPr/>
          <p:nvPr/>
        </p:nvSpPr>
        <p:spPr>
          <a:xfrm>
            <a:off x="3610330" y="5131316"/>
            <a:ext cx="371674" cy="1342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F37B9E-7CA2-4295-94F4-A76F32DDC02F}"/>
              </a:ext>
            </a:extLst>
          </p:cNvPr>
          <p:cNvSpPr/>
          <p:nvPr/>
        </p:nvSpPr>
        <p:spPr>
          <a:xfrm>
            <a:off x="4118994" y="5677327"/>
            <a:ext cx="492412" cy="1428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4CDCC90D-D416-4F5B-B3E7-1F90B7128FA6}"/>
              </a:ext>
            </a:extLst>
          </p:cNvPr>
          <p:cNvCxnSpPr>
            <a:cxnSpLocks/>
          </p:cNvCxnSpPr>
          <p:nvPr/>
        </p:nvCxnSpPr>
        <p:spPr>
          <a:xfrm flipV="1">
            <a:off x="2708490" y="4943323"/>
            <a:ext cx="1003878" cy="626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AD2F9B-E6CF-44E6-8E5F-BAF3845117E1}"/>
              </a:ext>
            </a:extLst>
          </p:cNvPr>
          <p:cNvSpPr/>
          <p:nvPr/>
        </p:nvSpPr>
        <p:spPr>
          <a:xfrm>
            <a:off x="293615" y="5570291"/>
            <a:ext cx="2936146" cy="106182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1"/>
                </a:solidFill>
              </a:rPr>
              <a:t>You will need to either claim per diem by checking the box and entering deductions (meals provided by event), or enter receipts in the next step AND enter mileage here if claiming mileage (if you are claiming the Enterprise rate as it is less, per policy, you need to enter that under “other” on the next step “Enter Receipts”)</a:t>
            </a:r>
          </a:p>
        </p:txBody>
      </p:sp>
      <p:cxnSp>
        <p:nvCxnSpPr>
          <p:cNvPr id="28" name="Straight Arrow Connector 27">
            <a:extLst>
              <a:ext uri="{FF2B5EF4-FFF2-40B4-BE49-F238E27FC236}">
                <a16:creationId xmlns:a16="http://schemas.microsoft.com/office/drawing/2014/main" id="{6198735F-CB50-4458-9629-6922EE6E1140}"/>
              </a:ext>
            </a:extLst>
          </p:cNvPr>
          <p:cNvCxnSpPr>
            <a:endCxn id="12" idx="1"/>
          </p:cNvCxnSpPr>
          <p:nvPr/>
        </p:nvCxnSpPr>
        <p:spPr>
          <a:xfrm flipV="1">
            <a:off x="3256891" y="5198438"/>
            <a:ext cx="353439" cy="29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CC4B7E4-B749-41FE-8BE5-07DD87078D64}"/>
              </a:ext>
            </a:extLst>
          </p:cNvPr>
          <p:cNvCxnSpPr/>
          <p:nvPr/>
        </p:nvCxnSpPr>
        <p:spPr>
          <a:xfrm flipH="1" flipV="1">
            <a:off x="4603730" y="5889072"/>
            <a:ext cx="920004" cy="478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DE2F858-FC25-43F3-81FB-B11061DE921E}"/>
              </a:ext>
            </a:extLst>
          </p:cNvPr>
          <p:cNvSpPr txBox="1"/>
          <p:nvPr/>
        </p:nvSpPr>
        <p:spPr>
          <a:xfrm>
            <a:off x="5523734" y="6308521"/>
            <a:ext cx="2269638" cy="276999"/>
          </a:xfrm>
          <a:prstGeom prst="rect">
            <a:avLst/>
          </a:prstGeom>
          <a:noFill/>
        </p:spPr>
        <p:txBody>
          <a:bodyPr wrap="square" rtlCol="0">
            <a:spAutoFit/>
          </a:bodyPr>
          <a:lstStyle/>
          <a:p>
            <a:r>
              <a:rPr lang="en-US" sz="1200" dirty="0"/>
              <a:t>Next step, enter receipts.</a:t>
            </a:r>
          </a:p>
        </p:txBody>
      </p:sp>
    </p:spTree>
    <p:extLst>
      <p:ext uri="{BB962C8B-B14F-4D97-AF65-F5344CB8AC3E}">
        <p14:creationId xmlns:p14="http://schemas.microsoft.com/office/powerpoint/2010/main" val="383224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4FA7-B13A-412C-9618-802543F07360}"/>
              </a:ext>
            </a:extLst>
          </p:cNvPr>
          <p:cNvSpPr>
            <a:spLocks noGrp="1"/>
          </p:cNvSpPr>
          <p:nvPr>
            <p:ph type="title"/>
          </p:nvPr>
        </p:nvSpPr>
        <p:spPr>
          <a:xfrm>
            <a:off x="3055893" y="624110"/>
            <a:ext cx="6769242" cy="785240"/>
          </a:xfrm>
        </p:spPr>
        <p:txBody>
          <a:bodyPr/>
          <a:lstStyle/>
          <a:p>
            <a:pPr algn="ctr"/>
            <a:r>
              <a:rPr lang="en-US" dirty="0"/>
              <a:t>Enter Mileage</a:t>
            </a:r>
          </a:p>
        </p:txBody>
      </p:sp>
      <p:pic>
        <p:nvPicPr>
          <p:cNvPr id="3" name="Picture 2">
            <a:extLst>
              <a:ext uri="{FF2B5EF4-FFF2-40B4-BE49-F238E27FC236}">
                <a16:creationId xmlns:a16="http://schemas.microsoft.com/office/drawing/2014/main" id="{70536B0A-E506-486C-AF44-FAFC0C58EFA1}"/>
              </a:ext>
            </a:extLst>
          </p:cNvPr>
          <p:cNvPicPr>
            <a:picLocks noChangeAspect="1"/>
          </p:cNvPicPr>
          <p:nvPr/>
        </p:nvPicPr>
        <p:blipFill>
          <a:blip r:embed="rId2"/>
          <a:stretch>
            <a:fillRect/>
          </a:stretch>
        </p:blipFill>
        <p:spPr>
          <a:xfrm>
            <a:off x="3055892" y="1651543"/>
            <a:ext cx="7455513" cy="4413353"/>
          </a:xfrm>
          <a:prstGeom prst="rect">
            <a:avLst/>
          </a:prstGeom>
        </p:spPr>
      </p:pic>
      <p:sp>
        <p:nvSpPr>
          <p:cNvPr id="4" name="Rectangle 3">
            <a:extLst>
              <a:ext uri="{FF2B5EF4-FFF2-40B4-BE49-F238E27FC236}">
                <a16:creationId xmlns:a16="http://schemas.microsoft.com/office/drawing/2014/main" id="{19148EB2-69DC-4782-8133-5B5B514E01B4}"/>
              </a:ext>
            </a:extLst>
          </p:cNvPr>
          <p:cNvSpPr/>
          <p:nvPr/>
        </p:nvSpPr>
        <p:spPr>
          <a:xfrm>
            <a:off x="2994870" y="1651543"/>
            <a:ext cx="545285" cy="14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icrosoft YaHei UI" panose="020B0503020204020204" pitchFamily="34" charset="-122"/>
                <a:ea typeface="Microsoft YaHei UI" panose="020B0503020204020204" pitchFamily="34" charset="-122"/>
              </a:rPr>
              <a:t>Create</a:t>
            </a:r>
          </a:p>
        </p:txBody>
      </p:sp>
      <p:sp>
        <p:nvSpPr>
          <p:cNvPr id="5" name="Rectangle 4">
            <a:extLst>
              <a:ext uri="{FF2B5EF4-FFF2-40B4-BE49-F238E27FC236}">
                <a16:creationId xmlns:a16="http://schemas.microsoft.com/office/drawing/2014/main" id="{6235683E-FC1E-4AB8-8D36-878FF09D34C0}"/>
              </a:ext>
            </a:extLst>
          </p:cNvPr>
          <p:cNvSpPr/>
          <p:nvPr/>
        </p:nvSpPr>
        <p:spPr>
          <a:xfrm>
            <a:off x="369115" y="3305263"/>
            <a:ext cx="2147582" cy="914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1"/>
                </a:solidFill>
              </a:rPr>
              <a:t>Enter mileage:  choose date, passengers, start location and end location.  Enter any details in the comments.  Accept and new entry for more dates or Accept when completed. </a:t>
            </a:r>
          </a:p>
        </p:txBody>
      </p:sp>
      <p:cxnSp>
        <p:nvCxnSpPr>
          <p:cNvPr id="7" name="Straight Arrow Connector 6">
            <a:extLst>
              <a:ext uri="{FF2B5EF4-FFF2-40B4-BE49-F238E27FC236}">
                <a16:creationId xmlns:a16="http://schemas.microsoft.com/office/drawing/2014/main" id="{9B223D2B-6609-4B50-B48A-BD569DCD78B5}"/>
              </a:ext>
            </a:extLst>
          </p:cNvPr>
          <p:cNvCxnSpPr>
            <a:stCxn id="5" idx="3"/>
            <a:endCxn id="3" idx="1"/>
          </p:cNvCxnSpPr>
          <p:nvPr/>
        </p:nvCxnSpPr>
        <p:spPr>
          <a:xfrm>
            <a:off x="2516697" y="3762463"/>
            <a:ext cx="539195" cy="9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1977838-5D52-4526-8CD9-86DB188057DD}"/>
              </a:ext>
            </a:extLst>
          </p:cNvPr>
          <p:cNvSpPr/>
          <p:nvPr/>
        </p:nvSpPr>
        <p:spPr>
          <a:xfrm>
            <a:off x="2994870" y="6149130"/>
            <a:ext cx="2508308" cy="2852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Accept when all lines are completed.</a:t>
            </a:r>
          </a:p>
        </p:txBody>
      </p:sp>
      <p:cxnSp>
        <p:nvCxnSpPr>
          <p:cNvPr id="10" name="Straight Arrow Connector 9">
            <a:extLst>
              <a:ext uri="{FF2B5EF4-FFF2-40B4-BE49-F238E27FC236}">
                <a16:creationId xmlns:a16="http://schemas.microsoft.com/office/drawing/2014/main" id="{9D32F20A-0334-44EE-9A2A-65B538768577}"/>
              </a:ext>
            </a:extLst>
          </p:cNvPr>
          <p:cNvCxnSpPr>
            <a:cxnSpLocks/>
          </p:cNvCxnSpPr>
          <p:nvPr/>
        </p:nvCxnSpPr>
        <p:spPr>
          <a:xfrm flipV="1">
            <a:off x="3766657" y="5972961"/>
            <a:ext cx="0" cy="17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7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6C-C41C-4F1B-BFC5-2DB48F77AF92}"/>
              </a:ext>
            </a:extLst>
          </p:cNvPr>
          <p:cNvSpPr>
            <a:spLocks noGrp="1"/>
          </p:cNvSpPr>
          <p:nvPr>
            <p:ph type="title"/>
          </p:nvPr>
        </p:nvSpPr>
        <p:spPr>
          <a:xfrm>
            <a:off x="1862357" y="592975"/>
            <a:ext cx="8931758" cy="651017"/>
          </a:xfrm>
        </p:spPr>
        <p:txBody>
          <a:bodyPr>
            <a:normAutofit/>
          </a:bodyPr>
          <a:lstStyle/>
          <a:p>
            <a:pPr algn="ctr"/>
            <a:r>
              <a:rPr lang="en-US" sz="2400" dirty="0"/>
              <a:t>Enter Receipts</a:t>
            </a:r>
          </a:p>
        </p:txBody>
      </p:sp>
      <p:pic>
        <p:nvPicPr>
          <p:cNvPr id="3" name="Picture 2">
            <a:extLst>
              <a:ext uri="{FF2B5EF4-FFF2-40B4-BE49-F238E27FC236}">
                <a16:creationId xmlns:a16="http://schemas.microsoft.com/office/drawing/2014/main" id="{36FF8443-4D5F-4459-9712-169674B7B3F8}"/>
              </a:ext>
            </a:extLst>
          </p:cNvPr>
          <p:cNvPicPr>
            <a:picLocks noChangeAspect="1"/>
          </p:cNvPicPr>
          <p:nvPr/>
        </p:nvPicPr>
        <p:blipFill>
          <a:blip r:embed="rId2"/>
          <a:stretch>
            <a:fillRect/>
          </a:stretch>
        </p:blipFill>
        <p:spPr>
          <a:xfrm>
            <a:off x="2468254" y="1446775"/>
            <a:ext cx="7740035" cy="4492741"/>
          </a:xfrm>
          <a:prstGeom prst="rect">
            <a:avLst/>
          </a:prstGeom>
        </p:spPr>
      </p:pic>
      <p:sp>
        <p:nvSpPr>
          <p:cNvPr id="4" name="Rectangle 3">
            <a:extLst>
              <a:ext uri="{FF2B5EF4-FFF2-40B4-BE49-F238E27FC236}">
                <a16:creationId xmlns:a16="http://schemas.microsoft.com/office/drawing/2014/main" id="{4D203BB5-19F3-4FC7-9C3B-9D0E59CE91ED}"/>
              </a:ext>
            </a:extLst>
          </p:cNvPr>
          <p:cNvSpPr/>
          <p:nvPr/>
        </p:nvSpPr>
        <p:spPr>
          <a:xfrm>
            <a:off x="2468254" y="6266576"/>
            <a:ext cx="7740035" cy="369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Enter any receipts for expenses if you have them.</a:t>
            </a:r>
          </a:p>
        </p:txBody>
      </p:sp>
      <p:sp>
        <p:nvSpPr>
          <p:cNvPr id="5" name="Rectangle 4">
            <a:extLst>
              <a:ext uri="{FF2B5EF4-FFF2-40B4-BE49-F238E27FC236}">
                <a16:creationId xmlns:a16="http://schemas.microsoft.com/office/drawing/2014/main" id="{974CF82F-A23D-41A6-B225-580052F12121}"/>
              </a:ext>
            </a:extLst>
          </p:cNvPr>
          <p:cNvSpPr/>
          <p:nvPr/>
        </p:nvSpPr>
        <p:spPr>
          <a:xfrm>
            <a:off x="2468254" y="3112316"/>
            <a:ext cx="627284" cy="1845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464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1341</TotalTime>
  <Words>1193</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Microsoft YaHei UI</vt:lpstr>
      <vt:lpstr>Arial</vt:lpstr>
      <vt:lpstr>Calibri</vt:lpstr>
      <vt:lpstr>Century Gothic</vt:lpstr>
      <vt:lpstr>Wingdings 3</vt:lpstr>
      <vt:lpstr>Wisp</vt:lpstr>
      <vt:lpstr>Expense Reports for Blanket Requests</vt:lpstr>
      <vt:lpstr>PowerPoint Presentation</vt:lpstr>
      <vt:lpstr>ESS Portal / Travel Management</vt:lpstr>
      <vt:lpstr>Getting Started</vt:lpstr>
      <vt:lpstr>Choose Trip “Schema”</vt:lpstr>
      <vt:lpstr>Step 1 - Enter General Data</vt:lpstr>
      <vt:lpstr>Step 1 - Enter General Data (cont.)</vt:lpstr>
      <vt:lpstr>Enter Mileage</vt:lpstr>
      <vt:lpstr>Enter Receipts</vt:lpstr>
      <vt:lpstr>Step 2 – Review and Send</vt:lpstr>
      <vt:lpstr>PowerPoint Presentation</vt:lpstr>
      <vt:lpstr>PowerPoint Presentation</vt:lpstr>
    </vt:vector>
  </TitlesOfParts>
  <Company>Millersville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Management</dc:title>
  <dc:creator>Jean Ressler</dc:creator>
  <cp:lastModifiedBy>Jean Ressler</cp:lastModifiedBy>
  <cp:revision>82</cp:revision>
  <cp:lastPrinted>2019-04-09T17:20:28Z</cp:lastPrinted>
  <dcterms:created xsi:type="dcterms:W3CDTF">2018-04-25T13:47:47Z</dcterms:created>
  <dcterms:modified xsi:type="dcterms:W3CDTF">2019-12-19T21:27:41Z</dcterms:modified>
</cp:coreProperties>
</file>